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303" r:id="rId4"/>
    <p:sldId id="289" r:id="rId5"/>
    <p:sldId id="263" r:id="rId6"/>
    <p:sldId id="326" r:id="rId7"/>
    <p:sldId id="273" r:id="rId8"/>
    <p:sldId id="327" r:id="rId9"/>
    <p:sldId id="312" r:id="rId10"/>
    <p:sldId id="328" r:id="rId11"/>
    <p:sldId id="330" r:id="rId12"/>
    <p:sldId id="329" r:id="rId13"/>
    <p:sldId id="275" r:id="rId14"/>
    <p:sldId id="331" r:id="rId15"/>
    <p:sldId id="333" r:id="rId16"/>
    <p:sldId id="332" r:id="rId17"/>
    <p:sldId id="295" r:id="rId18"/>
    <p:sldId id="319" r:id="rId19"/>
    <p:sldId id="334" r:id="rId20"/>
    <p:sldId id="335" r:id="rId21"/>
    <p:sldId id="307" r:id="rId22"/>
    <p:sldId id="317" r:id="rId23"/>
    <p:sldId id="318" r:id="rId24"/>
    <p:sldId id="266" r:id="rId25"/>
    <p:sldId id="271" r:id="rId26"/>
    <p:sldId id="301" r:id="rId27"/>
    <p:sldId id="302" r:id="rId28"/>
    <p:sldId id="305" r:id="rId29"/>
    <p:sldId id="306" r:id="rId30"/>
    <p:sldId id="336" r:id="rId31"/>
    <p:sldId id="314" r:id="rId32"/>
    <p:sldId id="287" r:id="rId33"/>
    <p:sldId id="283" r:id="rId34"/>
    <p:sldId id="315" r:id="rId35"/>
    <p:sldId id="290" r:id="rId36"/>
    <p:sldId id="337" r:id="rId37"/>
    <p:sldId id="338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006600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61" d="100"/>
          <a:sy n="61" d="100"/>
        </p:scale>
        <p:origin x="-16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16A43-2768-439A-B467-311B469B118A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FE0AF-5279-4FFA-A05D-387B9601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0AF-5279-4FFA-A05D-387B96018B1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4D2E-6347-41A6-8CCD-F82FA2122E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1BE5-FAC6-4874-A94F-85458DE830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4A36-4260-4B98-8984-5156AE0984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5CCE-79AC-4C90-AC85-24B17B1399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276A-45AA-4CD6-8714-08C9BC9F7B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F08E-DC05-417F-8AD0-CF8AF1B7B1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DA4A-E9A1-4889-A6C0-0710C3E10E7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1931-85D3-42AD-BF3C-2727B08701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1195-CB64-4A29-9C94-6AD18B8288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3F9-43D4-4F3F-B0BD-ED398C166B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C6C7-AC02-43E1-BB3C-CA33CDAA62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DB0F23-62DC-4D18-9B27-ABAA9B5A623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52&amp;img_url=monroetwp.k12.nj.us/District/Images/Curriculum/Math.png&amp;rpt=simag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97&amp;img_url=www.edu.cap.ru/home/5318/ckola.jpg&amp;rpt=simage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24&amp;img_url=www.dou1468.ru/pic/shcool.png&amp;rpt=simage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57&amp;img_url=matematikamoysu.files.wordpress.com/2011/07/antn027.jpg?w=490&amp;h=409&amp;rpt=simag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359&amp;img_url=www.nios.ru/sites/default/files/images/c9330e2547ec7881ffe3bf425ca7c30e.jpg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41&amp;img_url=images.clipartof.com/small/33061-Clipart-Illustration-Of-A-Female-Teacher-Discussing-The-Solar-System-And-Spectrum-With-Children.jpg&amp;rpt=simag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/>
            </a:r>
            <a:br>
              <a:rPr lang="ru-RU" sz="6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endParaRPr lang="es-ES" sz="66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785786" y="642918"/>
            <a:ext cx="7929618" cy="3500462"/>
          </a:xfrm>
        </p:spPr>
        <p:txBody>
          <a:bodyPr/>
          <a:lstStyle/>
          <a:p>
            <a:pPr lvl="0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технологии проектной деятельности в рамках ФГОС.</a:t>
            </a:r>
            <a:endParaRPr lang="ru-RU" sz="5400" dirty="0" smtClean="0">
              <a:solidFill>
                <a:srgbClr val="0070C0"/>
              </a:solidFill>
              <a:latin typeface="Arial" pitchFamily="34" charset="0"/>
            </a:endParaRPr>
          </a:p>
          <a:p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643802" y="6643686"/>
            <a:ext cx="1500198" cy="21431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7170" name="Picture 2" descr="D:\рисунки школа\ур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406828"/>
            <a:ext cx="3286116" cy="34511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 Стандарта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индивидуальный проект выполняется обучающимся в рамках одного или нескольких изучаемых учебных предметов, курсов в любой избранной области деятельности в течение одного или двух лет и должен быть представлен в виде завершённого учебного исследования или разработанного проекта: информационного, творческого, социального, прикладного, инновационного, конструкторского, инженерного.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 descr="D:\рисунки школа\common_content_24_skachannie_fajli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735" y="3357562"/>
            <a:ext cx="4689266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214546" y="1428736"/>
            <a:ext cx="6724317" cy="4169622"/>
            <a:chOff x="2811575" y="4153780"/>
            <a:chExt cx="5013038" cy="2155540"/>
          </a:xfrm>
          <a:solidFill>
            <a:srgbClr val="33CC33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2811575" y="5589240"/>
              <a:ext cx="5013038" cy="7200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Начальная школа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22336" y="4153780"/>
              <a:ext cx="3175541" cy="7200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Средняя (полная) школа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050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70213" y="4855465"/>
              <a:ext cx="4035270" cy="7561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Основная школа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714752"/>
            <a:ext cx="1817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1-4 класс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285992"/>
            <a:ext cx="1817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5-9 класс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928670"/>
            <a:ext cx="2198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10-11 класс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71546"/>
            <a:ext cx="1214414" cy="261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85720" y="28572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 в школе охватывает все ступени.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572000" y="4357694"/>
            <a:ext cx="4286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Практикуются совместные проекты всего класса по какой-либо проблеме, проекты, выполненные совместно с родителями, индивидуальные  проекты.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3500438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Проекты чаще всего носят творческий характер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928802"/>
            <a:ext cx="4214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Особенностью проектов на старшей ступени образования является их исследовательский, при­кладной характер.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85720" y="214290"/>
            <a:ext cx="857256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</a:t>
            </a:r>
            <a:r>
              <a:rPr kumimoji="0" lang="ru-RU" sz="2800" b="1" i="1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проблемности</a:t>
            </a:r>
            <a:endParaRPr kumimoji="0" lang="ru-RU" sz="2800" b="0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Общим основанием для уровневого рассмотрения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проблемности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степень самостоятельной мыслительной деятельности учащихся: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1-й уровень соотносится с проблемным изложением учебного материала учителем;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2-й уровень означает, что преподаватель создает проблемную ситуацию и вместе с учениками ее разрешает;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3-й уровень предполагает, что преподаватель создает проблемную ситуацию, а ученик самостоятельно ее разрешает;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4-й уровень свидетельствует о полной самостоятельности ученика, который сам находит проблему и сам решает ее, тем самым разрешая возникшую проблемную ситуацию.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проектов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57158" y="714356"/>
            <a:ext cx="857256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Начальная школа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Ведущая роль принадлежит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 – 6 классы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впервые сталкиваются с ситуацией свободного выбора, постепенно учатся планировать свои действия и двигаться к осуществлению замысла. О формировании ответственного проектного действия говорить еще рано.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Главный проектный результат – умение различать виды работ и виды ответственности за них.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 – 9 классы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Ученики приобретают навыки планирования, целесообразного действия, оформления проектов, их презентации и проч. Мера ответственности за собственную работу возрастает.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организации проектной деятельности.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 должен быть посильным для выполнения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Обеспечить руководство проектом со стороны педагогов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Каждый учащийся должен четко показать свой вклад в выполнение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Каждый участник проекта получает индивидуальную оценку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Вести подготовку учащихся к выполнению проектов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Создавать необходимые условия для успешного выполнения проектов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Обязательная презентация результатов работы по проекту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D:\рисунки школа\es215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786190"/>
            <a:ext cx="3066673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85728"/>
          <a:ext cx="9144000" cy="359968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72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соответствии с методом, доминирующим в проекте, можно выделить следующие типы проектов: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Практико-ориентированный проект 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Исследовательский проект 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Информационный проект 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Творческий проект 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Ролевой проект.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2000" b="0" i="1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Легче и интереснее заниматься информационными и творческими проектами.</a:t>
                      </a:r>
                      <a:endParaRPr lang="ru-RU" sz="2400" kern="1200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endParaRPr lang="ru-RU" sz="2400" b="0" i="1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3582" marR="103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3186" name="Picture 2" descr="D:\рисунки школа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3911206"/>
            <a:ext cx="3929059" cy="294679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857224" y="1142984"/>
            <a:ext cx="39290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Монопроекты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Межпредметные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проекты </a:t>
            </a:r>
            <a:endParaRPr kumimoji="0" lang="ru-RU" sz="20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признаку «предметно-содержательная область» можно выделить 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000240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характеру контактов проекты могут быть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929066"/>
            <a:ext cx="3586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4429132"/>
            <a:ext cx="44335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Мини-проекты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Краткосрочные проекты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Недельные проекты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Долгосрочные (годичные) проекты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214546" y="2500306"/>
            <a:ext cx="62865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Внутриклассными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Внутришкольными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Региональными (в пределах одной страны 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Международными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14480" y="1071546"/>
            <a:ext cx="2857520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Проблемная ситуация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2357430"/>
            <a:ext cx="3143272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Поиск способов решения (выдвижение гипотез)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3643314"/>
            <a:ext cx="3214710" cy="928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Исследовательская,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поисковая  проектная деятельность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0232" y="5143512"/>
            <a:ext cx="307183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Защита проекта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6446" y="4071942"/>
            <a:ext cx="2500330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Оформление результатов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5400000">
            <a:off x="6643703" y="4714883"/>
            <a:ext cx="714381" cy="2428895"/>
          </a:xfrm>
          <a:prstGeom prst="wedgeRoundRectCallout">
            <a:avLst>
              <a:gd name="adj1" fmla="val -4478"/>
              <a:gd name="adj2" fmla="val 810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Прогнозирование новых проблем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714876" y="1571612"/>
            <a:ext cx="4429124" cy="1928826"/>
          </a:xfrm>
          <a:prstGeom prst="cloudCallout">
            <a:avLst>
              <a:gd name="adj1" fmla="val -37397"/>
              <a:gd name="adj2" fmla="val 6676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2214554"/>
            <a:ext cx="37147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ПРОБЛЕМА</a:t>
            </a:r>
            <a:endParaRPr lang="ru-RU" sz="4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00562" y="1785926"/>
            <a:ext cx="642942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3786182" y="2571744"/>
            <a:ext cx="1000132" cy="1785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 flipV="1">
            <a:off x="4500562" y="3071810"/>
            <a:ext cx="500066" cy="1035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858282" y="2070884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393935" y="3392487"/>
            <a:ext cx="499272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786844" y="4856966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7158" y="142852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Сущность метода проектов</a:t>
            </a:r>
            <a:endParaRPr lang="ru-RU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500562" y="4071942"/>
            <a:ext cx="1285884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5918" y="928670"/>
          <a:ext cx="7119967" cy="5364480"/>
        </p:xfrm>
        <a:graphic>
          <a:graphicData uri="http://schemas.openxmlformats.org/drawingml/2006/table">
            <a:tbl>
              <a:tblPr/>
              <a:tblGrid>
                <a:gridCol w="2076469"/>
                <a:gridCol w="2771968"/>
                <a:gridCol w="2271530"/>
              </a:tblGrid>
              <a:tr h="417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Этапы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Содержание данного этапа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Деятельность учителя, учащихся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34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1. Организационно- подготовительный этап.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-поиск проблемы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-выбор темы и её обоснование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-обобщение и систематизация ранее изученного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учитель и учащиеся выбирают и обсуждают тему проекта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5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2.Формирование творческих групп.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-составление алгоритма предстоящей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-определение критериев качества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учащиеся определяют свои роли и группируются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5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3. Подготовка к исследовательской работе.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формулировка вопросов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задания для команд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-отбор литературы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работа в группах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7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4. Обсуждение форм выражения.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межгрупповая дискуссия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7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5. Разработка проекта.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-консультации для учащихся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-стимуляция деятельности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учащиеся осуществляют поисковую деятельность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6. Оформление результатов.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-создание экспертной группы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Оформление результатов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7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7. Презентация.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-экспертиза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учащиеся докладывают о своей работе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8. Рефлексия.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-оценка деятельности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что получилось, а что нет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действия учителя и учащихся на разных стадиях работы над проектом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7356" y="357166"/>
          <a:ext cx="7072362" cy="56435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79802"/>
                <a:gridCol w="3192560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369823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выбрана эта тема проекта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54769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надо сделать, чтобы решить данную проблему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ты создашь, чтобы цель была достигнута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проектного продукта (ожидаемый результат)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ты сделаешь такой продукт, достигнешь ли ты цели проекта и будет ли в этом случае решена его проблема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Существует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ли необходимая связь между проблемой, целью и проектным продуктом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шаги ты должен проделать от проблемы проекта до реализации цели проекта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Перечисление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основных этапов работы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47640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ли у тебя есть, чтобы проделать эти шаги (информация, оборудование и прочее для проведения исследований, материалы для изготовления продукта, чего не хватает, где это найти, что ты уже умеешь делать и чему придется научиться)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Развернутый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план работы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56429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Когда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ты будешь осуществлять все необходимое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Индивидуальный </a:t>
                      </a: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график проектной работы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282" y="214290"/>
            <a:ext cx="8572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«Нужно сформулировать для детей проблему с  неизвестным для них и для нас решением. Верхом мастерства учителя является ситуация, когда задание формулируют сами ученики»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(А.В. Хуторской).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рисунки школа\85e912c9b99fe75c79f1aba0f360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86124"/>
            <a:ext cx="4981580" cy="29309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85720" y="1000108"/>
            <a:ext cx="85725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научить детей уже в 5 классе писать отчет о работе, можно предложить им в качестве черновика воспользоваться шаблоном.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im4-tub-ru.yandex.net/i?id=352422256-34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71942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14348" y="214290"/>
            <a:ext cx="81439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Отчёт о проделанной работе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моего проекта …………………………………………………..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выбрал эту тему, потому что …………………………………......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 моей работы – ……………………………………….....………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Проектным продуктом будет.………………………………………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Этот продукт поможет достичь цель проекта, так как………………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 моей работы (указать время выполнения и перечислить все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промежуточные этапы):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………………………………………………..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 информации (где и как искал информацию)…………………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Изготовление продукта (что и как делал)……………………………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Написание письменной части проекта (как это делал)……………....</a:t>
            </a:r>
          </a:p>
        </p:txBody>
      </p:sp>
      <p:pic>
        <p:nvPicPr>
          <p:cNvPr id="3" name="Рисунок 2" descr="http://im6-tub-ru.yandex.net/i?id=416755685-26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57694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71472" y="214290"/>
            <a:ext cx="81439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часть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начал свою работу с того, что ……………………………………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Потом я приступил к ………………………………………………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завершил работу тем,  что………………………………………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ходе работы я столкнулся с такими проблемами……………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справиться с возникшими проблемами, я…………… 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отклонился от плана (указать, когда был нарушен график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 моей работы был нарушен, потому что……………………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ходе работы я принял решение изменить проектный продукт, так как…………………………………………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все же мне удалось достичь цели проекта, потому что…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69" name="Picture 1" descr="D:\рисунки школ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429132"/>
            <a:ext cx="3124200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785786" y="142852"/>
            <a:ext cx="792961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 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Закончив свой проект, я могу сказать, что не все из того,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было задумано, получилось, например…………….. 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произошло, потому что …………………………….. 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бы я начал работу заново, я бы …………………… 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следующем году я, может быть, продолжу эту работу для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того, чтобы…………………………………. ………………………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думаю, что я решил проблему своего проекта, так как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………………………………………………………………. 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проектом показала мне, что (узнал о себе и о проблеме, над которой работал)………………………………………………………………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75021475-59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071942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142852"/>
            <a:ext cx="85725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Презентации учебных проектов могут быть проведены в виде: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0298" y="714356"/>
            <a:ext cx="61436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деловой игры - научного доклада;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видео-отчета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диалога исторических лиц;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рекламы персонажей;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ролевой игры;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защиты на Ученом Совете;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спектакля;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научной конференции и др.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D:\рисунки школа\17295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66" y="785793"/>
            <a:ext cx="2834474" cy="2312347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проектной работы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14548" y="857232"/>
            <a:ext cx="6429452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название проекта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учебный предмет, в рамках которого проводится работа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учебные дисциплины, близкие к теме предмета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 учащихся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тип проекта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проекта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вопросы проекта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аннотация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предполагаемый  продукт проекта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000232" y="0"/>
            <a:ext cx="7143768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«На кого я похож?»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–творческий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Предметная область: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обществознание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 (1 неделя)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 поколения в поколение передаётся способность человека воспринимать окружающий мир, мыслить, говорить. От своих родителей мы наследуем многие черты и  свойства. Чаще всего это черты внешнего сходства. Всему остальному люди должны научиться.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Выяснить какие черты сходства есть в семье.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изучить материалы семейного архива, выяснить  мнение родственников по данной проблеме, проанализировать собранный материал, понять почему о родственниках говорят «похожи как две капли воды».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семейного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фотоархива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опрос родственников;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углубить знания по данной теме;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презентацию.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исследовательской работы: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1.Подготовительный: выбор темы и направления исследования.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2.Организационно-ознакомительный: знакомство с литературой по данной 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3.Реализация исследовательского проекта: составление плана работы, отбор и систематизация собранной информации.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4.Оформление результатов исследований: подготовка слайдов.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5.Защита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F:\рисунки школа\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7144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643174" y="142852"/>
            <a:ext cx="621510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«Моё хобби?»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–творческий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Предметная область: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обществознание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краткосрочный(1 неделя)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Досуг, или свободное время, - необходимая часть жизни людей. В это время можно проявить самостоятельность и индивидуальность.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Умеем ли мы правильно тратить своё свободное время?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Изучить и исследовать пользу от своего любимого занятия, поделиться своим опытом и впечатлениями.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углубить знания о своём хобби;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понять полезное оно или бесполезное;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презентацию.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исследовательской работы: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1.Подготовительный: выбор темы и направления исследования.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2.Организационно-ознакомительный: знакомство с литературой по данной 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3.Реализация исследовательского проекта: составление плана работы, отбор и систематизация собранной информации.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4.Оформление результатов исследований: подготовка слайдов.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5.Защита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рисунки школа\17117_html_69114b4b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078837" cy="21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5360"/>
            <a:ext cx="9144000" cy="68326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«Загадочный мир Древнего Египта»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–творческий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Предметная область: история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групповой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краткосрочный(1 неделя)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Познакомится с мифами, культурой, цивилизацией, географическим положением Древней Греции. Самостоятельная работа учащихся по данному проекту поможет лучше понять культуру народа и приобщиться к частичке Мировой Истории.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познать Древнюю Грецию?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изучить материалы по истории Древней Греции,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 и закрепить представления о значении мифологии, культуры Древней Греции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проанализировать собранный материал, понять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влиянии мифов на современного человека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дополнительного материала по истории Древней Греции;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полученные знания;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углубить знания по данной теме;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буклет.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исследовательской работы: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1.Подготовительный: выбор темы и направления исследования.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2.Организационно-ознакомительный: знакомство с литературой по данной 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3.Реализация исследовательского проекта: составление плана работы, отбор и систематизация собранной информации.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4.Оформление результатов исследований: подготовка слайдов.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5.Защита проекта.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www.husain-off.ru/hg7n/images1/drm5-08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214950"/>
            <a:ext cx="2581646" cy="14250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Рисунок 1" descr="372c8a76d8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143512"/>
            <a:ext cx="1933575" cy="1495425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455988" y="479425"/>
            <a:ext cx="2114550" cy="1674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000232" y="0"/>
            <a:ext cx="7143768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«Кто несёт нам культуру?»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–творческий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Предметная область: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обществознание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краткосрочный(1 неделя)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жизни  общества и отдельного человека  существенную роль играет культура. Человек как существо духовное не может ограничиваться только материальным существованием. Чисто человеческое в человеке тесно связано с духовной сферой жизни. Современный человек не может считаться культурным, если он равнодушно относиться к наследию мировой и отечественной культуры. Главная задача россиян – забота о сохранении исторической памяти.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Выяснить  пути приобщения к культуре. Кто влияет на формирование наших представлений о культурных ценностях.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изучить тему «Культура», выяснить кто имеет отношения к сфере культурной жизни на селе, как эти люди влияют на формирование наших представлений о культурных ценностях.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профессий в области культуры;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опрос работников сферы культуры;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углубить знания по данной теме;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написать сочинение на тему « Они несут нам культуру».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исследовательской работы: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1.Подготовительный: выбор темы и направления исследования.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2.Организационно-ознакомительный: знакомство с литературой по данной теме.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3.Реализация исследовательского проекта: составление плана работы, отбор и систематизация собранной информации.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4.Оформление результатов исследований: написание сочинения.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5.Защита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ndart.edu.ru/attachment.aspx?id=4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90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483768" y="189918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направлены на формирование компетентности.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428860" y="1000108"/>
            <a:ext cx="640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Компетентность – есть готовность и способность человека действовать в какой-либо области.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714488"/>
            <a:ext cx="490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786058"/>
            <a:ext cx="2952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умение решать проблемы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786058"/>
            <a:ext cx="3528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овладение способами деятельности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143512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самостоятельная постановка проблемы</a:t>
            </a:r>
            <a:endParaRPr lang="ru-RU" sz="20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428625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поиск </a:t>
            </a:r>
            <a:r>
              <a:rPr lang="ru-RU" sz="2000" b="1" i="1" dirty="0"/>
              <a:t>необходимых для решения знаний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786182" y="2214554"/>
            <a:ext cx="100811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29256" y="2285992"/>
            <a:ext cx="100811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71736" y="3571876"/>
            <a:ext cx="56166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86512" y="421481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исследования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2714612" y="3571876"/>
            <a:ext cx="2019644" cy="1571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00628" y="3571876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00694" y="3571876"/>
            <a:ext cx="187220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папка (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проекта) 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1928794" y="1214422"/>
            <a:ext cx="72152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   Паспорт проекта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   Планы выполнения проекта и отдельных его этапов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    Промежуточные отчеты группы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      Вся собранная информация по теме проекта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      Результаты исследований и анализа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      Записи всех идей, гипотез и решений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       Отчеты о совещаниях группы, проведенных дискуссиях, «мозговых штурмах»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       Краткое описание всех проблем, с которыми приходится сталкиваться проектантам, и способов их преодоления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       Эскизы, чертежи, наброски продукта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   Материалы к презентации (сценарий)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   Другие рабочие материалы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D:\рисунки школа\73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1" y="3622683"/>
            <a:ext cx="2428860" cy="32353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54868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607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Стадии работы над проектом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«пять П»: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285860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Проблема 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Проектирование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(планирование)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Поиск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  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Презентация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42900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Шестое «П» проекта —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664373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Подведение итогов и оценка учебных проектов: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-последовательность общего замысла (определение проблемы, задач , плана работы)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-полнота использованной информации (соотношение данных учебника и дополнительных материалов); разнообразие источников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-применение умений изучать и  систематизировать информацию из различных источников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-наличие выводов, их аргументированность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-оформление работы (выразительность, художественные достоинства)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-качество проведенной презентации(насколько полно раскрыт результат, уложились ли в отведенное время, заинтересовали ли аудиторию, как ответили на вопросы)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0-tub-ru.yandex.net/i?id=30694420-26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643174" cy="36710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214554"/>
            <a:ext cx="7358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То, что дети могут сделать вместе сегодня, завтра каждый из них сможет сделать самостоятельно.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  Л.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)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im5-tub-ru.yandex.net/i?id=254204375-20-72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0050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00808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“Проектное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обучение не должно вытеснять классно-урочную систему и становиться некоторой панацеей, его следует использовать как дополнение к другим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видам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прямого или косвенного обучения”. </a:t>
            </a:r>
          </a:p>
        </p:txBody>
      </p:sp>
      <p:pic>
        <p:nvPicPr>
          <p:cNvPr id="3" name="Рисунок 2" descr="http://im0-tub-ru.yandex.net/i?id=471504341-24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D:\рисунки школа\photo_14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7" y="3929066"/>
            <a:ext cx="4686294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077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чего нужен метод проектов</a:t>
            </a:r>
            <a:endParaRPr lang="ru-RU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06" y="1285860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Самостоятельному, критическому мышлению.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Размышлять, опираясь на знание фактов, закономерностей науки, делать обоснованные выводы.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Принимать самостоятельные аргументированные решения.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Научить работать в команде, выполняя разные социальные роли.</a:t>
            </a:r>
          </a:p>
          <a:p>
            <a:pPr>
              <a:buFont typeface="Wingdings" pitchFamily="2" charset="2"/>
              <a:buChar char="q"/>
            </a:pP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714348" y="571480"/>
            <a:ext cx="78581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проектной деятельности помогает ученику стать живым участником образовательного процесса, что и отвечает требованиям нового стандарта.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Рисунок1ВА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1" y="3429000"/>
            <a:ext cx="45620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5382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Презентация к  докладу.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Подготовила : </a:t>
            </a:r>
          </a:p>
          <a:p>
            <a:pPr algn="ctr"/>
            <a:r>
              <a:rPr lang="ru-RU" sz="2000" b="1" i="1" dirty="0" err="1" smtClean="0">
                <a:solidFill>
                  <a:srgbClr val="C00000"/>
                </a:solidFill>
              </a:rPr>
              <a:t>Бодрова</a:t>
            </a:r>
            <a:r>
              <a:rPr lang="ru-RU" sz="2000" b="1" i="1" dirty="0" smtClean="0">
                <a:solidFill>
                  <a:srgbClr val="C00000"/>
                </a:solidFill>
              </a:rPr>
              <a:t>  Татьяна Вячеславовна,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учитель  МОУ Страшевичская СОШ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современного общего образования в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школах РФ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8586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Научить: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организовывать свою деятельность;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объяснять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явления действительности;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35743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ориентироваться в мире социальных, нравственных и эстетических ценностей;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07181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решать проблемы, связанные с выполнением человеком определенной социальной роли;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92906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ключевые навыки (ключевые компетентности);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4857760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профессиональному выбору.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-1006523">
            <a:off x="2700338" y="4005263"/>
            <a:ext cx="5618162" cy="12525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9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endParaRPr lang="ru-RU" sz="36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3660000" scaled="1"/>
              </a:gradFill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286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проектов был разработан в начале XX века американским философом и педагогом Дж.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 также его учеником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В.Х.Килпатриком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жон Дьюи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857364"/>
            <a:ext cx="4000528" cy="47863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-1006523">
            <a:off x="2700338" y="4005263"/>
            <a:ext cx="5618162" cy="12525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9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endParaRPr lang="ru-RU" sz="36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3660000" scaled="1"/>
              </a:gradFill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26" y="285728"/>
            <a:ext cx="878687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проект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комплекс поисковых, исследовательских  видов работ, выполняемых учащимися самостоятельно ( в парах, группах или индивидуально) с целью практического или теоретического  решения  значимой проблемы.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3" name="Picture 1" descr="D:\рисунки школа\5pGkrCyut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150" y="2714620"/>
            <a:ext cx="3320303" cy="394977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357166"/>
            <a:ext cx="5929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Проектная деятельность -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000108"/>
            <a:ext cx="91440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 совместная  творческая или игровая деятельность, имеющая общую цель, согласованные методы, способы деятельности.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Непременным условием проектной деятельности является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наличие представлений о конечном продукте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 и этапов его достижения.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8849" name="Picture 1" descr="D:\рисунки школа\Bez-zagolov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02" y="3816946"/>
            <a:ext cx="4471998" cy="30410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-1006523">
            <a:off x="2700338" y="4005263"/>
            <a:ext cx="5618162" cy="12525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9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endParaRPr lang="ru-RU" sz="36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3660000" scaled="1"/>
              </a:gradFill>
              <a:latin typeface="Impact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14282" y="357166"/>
            <a:ext cx="62151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проект,  с точки зрения учащегося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возможность делать что-то интересное  самостоятельно, в группе или самому, максимально используя свои возможности.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357422" y="3500438"/>
            <a:ext cx="678657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проект, с точки зрения учителя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интегративное дидактическое средство развития, обучения и воспитания, которое позволяет вырабатывать и развивать компетентности учащихся.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3971" name="Picture 3" descr="D:\рисунки школа\1441445639_c04d87aa8933a07fbb7fb4cbd401ad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642918"/>
            <a:ext cx="2200019" cy="27241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372421191-39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300036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90"/>
          <a:ext cx="8643998" cy="39670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1770"/>
                <a:gridCol w="5172228"/>
              </a:tblGrid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rgbClr val="3399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2400" b="1" i="1" dirty="0">
                        <a:solidFill>
                          <a:srgbClr val="3399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9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3399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Определяет цель деятельности</a:t>
                      </a:r>
                      <a:endParaRPr lang="ru-RU" sz="2000" b="1" i="1" dirty="0">
                        <a:solidFill>
                          <a:srgbClr val="3399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Помогает определить цель деятельности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3399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Открывает новые знания или способы деятельности</a:t>
                      </a:r>
                      <a:endParaRPr lang="ru-RU" sz="2000" b="1" i="1" dirty="0">
                        <a:solidFill>
                          <a:srgbClr val="3399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Рекомендует источники получения информации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69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3399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Экспериментирует</a:t>
                      </a:r>
                      <a:endParaRPr lang="ru-RU" sz="2000" b="1" i="1" dirty="0">
                        <a:solidFill>
                          <a:srgbClr val="3399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Предлагает возможные формы работы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3399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Выбирает пути решения </a:t>
                      </a:r>
                      <a:endParaRPr lang="ru-RU" sz="2000" b="1" i="1" dirty="0">
                        <a:solidFill>
                          <a:srgbClr val="3399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Содействует прогнозированию результатов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66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3399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Активен</a:t>
                      </a:r>
                      <a:endParaRPr lang="ru-RU" sz="2000" b="1" i="1" dirty="0">
                        <a:solidFill>
                          <a:srgbClr val="3399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Создает условия для активности школьника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3399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Субъект деятельности</a:t>
                      </a:r>
                      <a:endParaRPr lang="ru-RU" sz="2000" b="1" i="1" dirty="0">
                        <a:solidFill>
                          <a:srgbClr val="3399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Партнёр ученика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3399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Несёт ответственность за свою деятельность</a:t>
                      </a:r>
                      <a:endParaRPr lang="ru-RU" sz="2000" b="1" i="1" dirty="0">
                        <a:solidFill>
                          <a:srgbClr val="3399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Помогает оценить полученный результат, выявить недостатки.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2231</Words>
  <Application>Microsoft Office PowerPoint</Application>
  <PresentationFormat>Экран (4:3)</PresentationFormat>
  <Paragraphs>347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Diseño predeterminado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372</cp:revision>
  <dcterms:created xsi:type="dcterms:W3CDTF">2010-05-23T14:28:12Z</dcterms:created>
  <dcterms:modified xsi:type="dcterms:W3CDTF">2017-04-22T19:12:50Z</dcterms:modified>
</cp:coreProperties>
</file>