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7" r:id="rId3"/>
    <p:sldId id="264" r:id="rId4"/>
    <p:sldId id="266" r:id="rId5"/>
    <p:sldId id="267" r:id="rId6"/>
    <p:sldId id="265" r:id="rId7"/>
    <p:sldId id="284" r:id="rId8"/>
    <p:sldId id="278" r:id="rId9"/>
    <p:sldId id="279" r:id="rId10"/>
    <p:sldId id="280" r:id="rId11"/>
    <p:sldId id="281" r:id="rId12"/>
    <p:sldId id="270" r:id="rId13"/>
    <p:sldId id="269" r:id="rId14"/>
    <p:sldId id="285" r:id="rId15"/>
    <p:sldId id="286" r:id="rId16"/>
    <p:sldId id="287" r:id="rId17"/>
    <p:sldId id="294" r:id="rId18"/>
    <p:sldId id="296" r:id="rId19"/>
    <p:sldId id="289" r:id="rId20"/>
    <p:sldId id="299" r:id="rId21"/>
    <p:sldId id="297" r:id="rId22"/>
    <p:sldId id="290" r:id="rId23"/>
    <p:sldId id="300" r:id="rId24"/>
    <p:sldId id="291" r:id="rId25"/>
    <p:sldId id="272" r:id="rId26"/>
    <p:sldId id="295" r:id="rId27"/>
    <p:sldId id="271" r:id="rId28"/>
    <p:sldId id="275" r:id="rId29"/>
    <p:sldId id="288" r:id="rId30"/>
    <p:sldId id="298" r:id="rId31"/>
    <p:sldId id="292" r:id="rId32"/>
    <p:sldId id="301" r:id="rId33"/>
    <p:sldId id="302" r:id="rId34"/>
    <p:sldId id="276" r:id="rId35"/>
    <p:sldId id="274" r:id="rId36"/>
    <p:sldId id="282" r:id="rId37"/>
    <p:sldId id="303" r:id="rId3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1E171933-4619-4E11-9A3F-F7608DF75F80}" styleName="Средний стиль 1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19" autoAdjust="0"/>
    <p:restoredTop sz="94709" autoAdjust="0"/>
  </p:normalViewPr>
  <p:slideViewPr>
    <p:cSldViewPr>
      <p:cViewPr varScale="1">
        <p:scale>
          <a:sx n="70" d="100"/>
          <a:sy n="70" d="100"/>
        </p:scale>
        <p:origin x="-5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http://www.wiki.vladimir.i-edu.ru/images/d/d1/%D0%92%D0%BF%D0%B5%D1%80%D0%B5%D0%B4_%D0%BA_%D0%B7%D0%BD%D0%B0%D0%BD%D0%B8%D1%8F%D0%BC.jpg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выступление на РМО\Рисунок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496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928794" y="4143380"/>
            <a:ext cx="507209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«Введение ФГОС на уроках обществознания»</a:t>
            </a:r>
            <a:endParaRPr lang="ru-RU" sz="4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F:\выступление на РМО\Рисунок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285984" y="642918"/>
            <a:ext cx="4553682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32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Требования к учителю:</a:t>
            </a:r>
            <a:endParaRPr lang="ru-RU" sz="3200" b="1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42976" y="1428736"/>
            <a:ext cx="685804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Точно и чётко формулирует задания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 даёт новое знание в готовом виде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 повторяет задания два раза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 комментирует ответы  учеников и не исправляет их, предлагает это сделать  самим ученикам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 повторяет то, что сказали ученики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Предугадывает затруднения учеников и меняет задание по ходу урока, если дети не смогли выполнить его с первого  раза</a:t>
            </a:r>
          </a:p>
          <a:p>
            <a:pPr>
              <a:buFont typeface="Wingdings" pitchFamily="2" charset="2"/>
              <a:buChar char="Ø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Подбирает комплексное задание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286500" y="4543425"/>
            <a:ext cx="2857500" cy="2314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F:\выступление на РМО\Рисунок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214414" y="642918"/>
            <a:ext cx="6561989" cy="58477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Требования  к  современному  уроку</a:t>
            </a:r>
            <a:endParaRPr lang="ru-RU" sz="32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0034" y="1500174"/>
            <a:ext cx="821537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ru-RU" sz="2800" b="1" i="1" dirty="0" smtClean="0">
                <a:solidFill>
                  <a:srgbClr val="FF0000"/>
                </a:solidFill>
              </a:rPr>
              <a:t>Самостоятельная работа учащихся на всех этапах урока</a:t>
            </a:r>
          </a:p>
          <a:p>
            <a:pPr>
              <a:buNone/>
            </a:pPr>
            <a:endParaRPr lang="ru-RU" sz="2800" b="1" i="1" dirty="0" smtClean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ru-RU" sz="2800" b="1" i="1" dirty="0" smtClean="0">
                <a:solidFill>
                  <a:srgbClr val="0070C0"/>
                </a:solidFill>
              </a:rPr>
              <a:t>Учитель-организатор, а не информатор</a:t>
            </a:r>
          </a:p>
          <a:p>
            <a:pPr>
              <a:buNone/>
            </a:pPr>
            <a:endParaRPr lang="ru-RU" sz="2800" b="1" i="1" dirty="0" smtClean="0">
              <a:solidFill>
                <a:srgbClr val="0070C0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ru-RU" sz="2800" b="1" i="1" dirty="0" smtClean="0">
                <a:solidFill>
                  <a:srgbClr val="00B050"/>
                </a:solidFill>
              </a:rPr>
              <a:t>Обязательная рефлексия на уроке</a:t>
            </a:r>
          </a:p>
          <a:p>
            <a:pPr>
              <a:buNone/>
            </a:pPr>
            <a:endParaRPr lang="ru-RU" sz="2800" b="1" i="1" dirty="0" smtClean="0">
              <a:solidFill>
                <a:srgbClr val="00B050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ru-RU" sz="2800" b="1" i="1" dirty="0" smtClean="0">
                <a:solidFill>
                  <a:schemeClr val="accent4">
                    <a:lumMod val="75000"/>
                  </a:schemeClr>
                </a:solidFill>
              </a:rPr>
              <a:t>Высокая степень речевой </a:t>
            </a:r>
          </a:p>
          <a:p>
            <a:r>
              <a:rPr lang="ru-RU" sz="2800" b="1" i="1" dirty="0" smtClean="0">
                <a:solidFill>
                  <a:schemeClr val="accent4">
                    <a:lumMod val="75000"/>
                  </a:schemeClr>
                </a:solidFill>
              </a:rPr>
              <a:t>активности учащегося</a:t>
            </a:r>
            <a:endParaRPr lang="ru-RU" sz="2800" b="1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6" name="Picture 4" descr="globu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66621" y="3500438"/>
            <a:ext cx="2677380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F:\выступление на РМО\Рисунок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28596" y="2786058"/>
            <a:ext cx="457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endParaRPr lang="ru-RU" dirty="0" smtClean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4786314" y="1000108"/>
            <a:ext cx="3643312" cy="500062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algn="ctr">
            <a:solidFill>
              <a:srgbClr val="5C503A"/>
            </a:solidFill>
            <a:miter lim="800000"/>
            <a:headEnd/>
            <a:tailEnd/>
          </a:ln>
          <a:effectLst>
            <a:outerShdw dist="254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Принцип деятельности</a:t>
            </a: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4786314" y="1785926"/>
            <a:ext cx="3633787" cy="561975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algn="ctr">
            <a:solidFill>
              <a:srgbClr val="5C503A"/>
            </a:solidFill>
            <a:miter lim="800000"/>
            <a:headEnd/>
            <a:tailEnd/>
          </a:ln>
          <a:effectLst>
            <a:outerShdw dist="254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Принцип непрерывности</a:t>
            </a:r>
          </a:p>
        </p:txBody>
      </p:sp>
      <p:sp>
        <p:nvSpPr>
          <p:cNvPr id="7" name="Прямоугольник 6"/>
          <p:cNvSpPr>
            <a:spLocks noChangeArrowheads="1"/>
          </p:cNvSpPr>
          <p:nvPr/>
        </p:nvSpPr>
        <p:spPr bwMode="auto">
          <a:xfrm>
            <a:off x="4786314" y="2643182"/>
            <a:ext cx="3643312" cy="5715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algn="ctr">
            <a:solidFill>
              <a:srgbClr val="5C503A"/>
            </a:solidFill>
            <a:miter lim="800000"/>
            <a:headEnd/>
            <a:tailEnd/>
          </a:ln>
          <a:effectLst>
            <a:outerShdw dist="254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Принцип минимакса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4786314" y="3500438"/>
            <a:ext cx="3643312" cy="5715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algn="ctr">
            <a:solidFill>
              <a:srgbClr val="B7A98D"/>
            </a:solidFill>
            <a:miter lim="800000"/>
            <a:headEnd/>
            <a:tailEnd/>
          </a:ln>
          <a:effectLst>
            <a:outerShdw dist="254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Принцип психологической комфортности</a:t>
            </a:r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4786314" y="4500570"/>
            <a:ext cx="3643312" cy="571500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algn="ctr">
            <a:solidFill>
              <a:srgbClr val="B7A98D"/>
            </a:solidFill>
            <a:miter lim="800000"/>
            <a:headEnd/>
            <a:tailEnd/>
          </a:ln>
          <a:effectLst>
            <a:outerShdw dist="254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Принцип творчества</a:t>
            </a:r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928662" y="1142984"/>
            <a:ext cx="2643187" cy="3714750"/>
          </a:xfrm>
          <a:prstGeom prst="rect">
            <a:avLst/>
          </a:prstGeom>
          <a:solidFill>
            <a:schemeClr val="bg1">
              <a:lumMod val="95000"/>
            </a:schemeClr>
          </a:solidFill>
          <a:ln w="11429" algn="ctr">
            <a:solidFill>
              <a:schemeClr val="accent3">
                <a:lumMod val="75000"/>
              </a:schemeClr>
            </a:solidFill>
            <a:prstDash val="sysDash"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ru-RU" sz="20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Дидактические принципы построения урока в режиме </a:t>
            </a:r>
            <a:r>
              <a:rPr lang="ru-RU" sz="2000" dirty="0" err="1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системно-деятельностного</a:t>
            </a:r>
            <a:r>
              <a:rPr lang="ru-RU" sz="2000" dirty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подхода</a:t>
            </a:r>
          </a:p>
        </p:txBody>
      </p:sp>
      <p:cxnSp>
        <p:nvCxnSpPr>
          <p:cNvPr id="14" name="Прямая соединительная линия 13"/>
          <p:cNvCxnSpPr>
            <a:stCxn id="12" idx="3"/>
            <a:endCxn id="4" idx="1"/>
          </p:cNvCxnSpPr>
          <p:nvPr/>
        </p:nvCxnSpPr>
        <p:spPr>
          <a:xfrm flipV="1">
            <a:off x="3571849" y="1250139"/>
            <a:ext cx="1214465" cy="17502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>
            <a:stCxn id="12" idx="3"/>
            <a:endCxn id="5" idx="1"/>
          </p:cNvCxnSpPr>
          <p:nvPr/>
        </p:nvCxnSpPr>
        <p:spPr>
          <a:xfrm flipV="1">
            <a:off x="3571849" y="2066914"/>
            <a:ext cx="1214465" cy="93344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>
            <a:endCxn id="6" idx="1"/>
          </p:cNvCxnSpPr>
          <p:nvPr/>
        </p:nvCxnSpPr>
        <p:spPr>
          <a:xfrm rot="10800000">
            <a:off x="4786315" y="2178836"/>
            <a:ext cx="158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>
            <a:stCxn id="12" idx="3"/>
            <a:endCxn id="7" idx="1"/>
          </p:cNvCxnSpPr>
          <p:nvPr/>
        </p:nvCxnSpPr>
        <p:spPr>
          <a:xfrm flipV="1">
            <a:off x="3571849" y="2928932"/>
            <a:ext cx="1214465" cy="714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>
            <a:stCxn id="12" idx="3"/>
            <a:endCxn id="8" idx="1"/>
          </p:cNvCxnSpPr>
          <p:nvPr/>
        </p:nvCxnSpPr>
        <p:spPr>
          <a:xfrm>
            <a:off x="3571849" y="3000359"/>
            <a:ext cx="1214465" cy="78582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>
            <a:stCxn id="12" idx="3"/>
            <a:endCxn id="10" idx="1"/>
          </p:cNvCxnSpPr>
          <p:nvPr/>
        </p:nvCxnSpPr>
        <p:spPr>
          <a:xfrm>
            <a:off x="3571849" y="3000359"/>
            <a:ext cx="1214465" cy="178596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F:\выступление на РМО\Рисунок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2214546" y="642918"/>
            <a:ext cx="471487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</a:rPr>
              <a:t>КАК учить? (технологии)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642910" y="1571612"/>
            <a:ext cx="7572428" cy="240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</a:rPr>
              <a:t>Проблемный диалог   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</a:rPr>
              <a:t>(самим открывать знания)   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</a:rPr>
              <a:t>Продуктивное чтение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</a:rPr>
              <a:t>(понимать смысл текстов)  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</a:rPr>
              <a:t>Оценивание успехов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</a:rPr>
              <a:t>(адекватная самооценка)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Wingdings" pitchFamily="2" charset="2"/>
              <a:buChar char="v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</a:rPr>
              <a:t>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</a:rPr>
              <a:t>Проектная технология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Times New Roman" pitchFamily="18" charset="0"/>
              </a:rPr>
              <a:t>(самостоятельные дела)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0" name="Picture 3" descr="Рисунок1ВАР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488" y="3857628"/>
            <a:ext cx="3231440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F:\выступление на РМО\Рисунок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642910" y="285728"/>
            <a:ext cx="7929586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0" i="1" u="none" strike="noStrike" cap="none" normalizeH="0" baseline="0" dirty="0" smtClean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Развитие критического мышления</a:t>
            </a:r>
            <a:r>
              <a:rPr kumimoji="0" lang="ru-RU" sz="4000" b="1" i="0" u="none" strike="noStrike" cap="none" normalizeH="0" baseline="0" dirty="0" smtClean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/>
            </a:r>
            <a:br>
              <a:rPr kumimoji="0" lang="ru-RU" sz="4000" b="1" i="0" u="none" strike="noStrike" cap="none" normalizeH="0" baseline="0" dirty="0" smtClean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</a:br>
            <a:endParaRPr kumimoji="0" lang="ru-RU" sz="1800" b="0" i="0" u="none" strike="noStrike" cap="none" normalizeH="0" baseline="0" dirty="0" smtClean="0">
              <a:ln>
                <a:solidFill>
                  <a:schemeClr val="bg2">
                    <a:lumMod val="50000"/>
                  </a:schemeClr>
                </a:solidFill>
              </a:ln>
              <a:solidFill>
                <a:srgbClr val="C00000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/>
        </p:nvGraphicFramePr>
        <p:xfrm>
          <a:off x="500034" y="1285860"/>
          <a:ext cx="8001026" cy="4693920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4001261"/>
                <a:gridCol w="3999765"/>
              </a:tblGrid>
              <a:tr h="8386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Методы </a:t>
                      </a:r>
                      <a:r>
                        <a:rPr kumimoji="0" lang="ru-RU" sz="18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активизации познавательной деятельности учащихся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Виды учебной деятельности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359044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ts val="1800"/>
                        <a:buFont typeface="Wingdings" pitchFamily="2" charset="2"/>
                        <a:buChar char="v"/>
                        <a:tabLst/>
                      </a:pPr>
                      <a:r>
                        <a:rPr kumimoji="0" lang="ru-RU" sz="18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Обсуждение в </a:t>
                      </a: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группах</a:t>
                      </a:r>
                      <a:endParaRPr kumimoji="0" lang="ru-RU" sz="2000" u="none" strike="noStrike" cap="none" normalizeH="0" baseline="0" dirty="0" smtClean="0">
                        <a:ln>
                          <a:noFill/>
                        </a:ln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ts val="2000"/>
                        <a:buFont typeface="Wingdings" pitchFamily="2" charset="2"/>
                        <a:buChar char="v"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Дискуссия</a:t>
                      </a:r>
                      <a:endParaRPr kumimoji="0" lang="ru-RU" sz="2000" u="none" strike="noStrike" cap="none" normalizeH="0" baseline="0" dirty="0" smtClean="0">
                        <a:ln>
                          <a:noFill/>
                        </a:ln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ts val="2000"/>
                        <a:buFont typeface="Wingdings" pitchFamily="2" charset="2"/>
                        <a:buChar char="v"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Развитие </a:t>
                      </a: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интеллектуальной </a:t>
                      </a: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инициативы</a:t>
                      </a:r>
                      <a:endParaRPr kumimoji="0" lang="ru-RU" sz="2000" u="none" strike="noStrike" cap="none" normalizeH="0" baseline="0" dirty="0" smtClean="0">
                        <a:ln>
                          <a:noFill/>
                        </a:ln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ts val="2000"/>
                        <a:buFont typeface="Wingdings" pitchFamily="2" charset="2"/>
                        <a:buChar char="v"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Активизация </a:t>
                      </a: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творческого </a:t>
                      </a: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мышления</a:t>
                      </a:r>
                      <a:endParaRPr kumimoji="0" lang="ru-RU" sz="2000" u="none" strike="noStrike" cap="none" normalizeH="0" baseline="0" dirty="0" smtClean="0">
                        <a:ln>
                          <a:noFill/>
                        </a:ln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ts val="2000"/>
                        <a:buFont typeface="Wingdings" pitchFamily="2" charset="2"/>
                        <a:buChar char="v"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Развитие </a:t>
                      </a: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терминологического </a:t>
                      </a: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языка</a:t>
                      </a:r>
                      <a:endParaRPr kumimoji="0" lang="ru-RU" sz="2000" u="none" strike="noStrike" cap="none" normalizeH="0" baseline="0" dirty="0" smtClean="0">
                        <a:ln>
                          <a:noFill/>
                        </a:ln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ts val="2000"/>
                        <a:buFont typeface="Wingdings" pitchFamily="2" charset="2"/>
                        <a:buChar char="v"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Формирование </a:t>
                      </a: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умения рассуждать, сопоставлять, анализировать, делать выводы и </a:t>
                      </a: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умозаключения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ts val="2000"/>
                        <a:buFont typeface="Wingdings" pitchFamily="2" charset="2"/>
                        <a:buChar char="v"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Беседа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ts val="2000"/>
                        <a:buFont typeface="Wingdings" pitchFamily="2" charset="2"/>
                        <a:buChar char="v"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Работа </a:t>
                      </a: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 источниками информации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ts val="2000"/>
                        <a:buFont typeface="Wingdings" pitchFamily="2" charset="2"/>
                        <a:buChar char="v"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Рассказ </a:t>
                      </a:r>
                      <a:endParaRPr kumimoji="0" lang="ru-RU" sz="2000" u="none" strike="noStrike" cap="none" normalizeH="0" baseline="0" dirty="0" smtClean="0">
                        <a:ln>
                          <a:noFill/>
                        </a:ln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ts val="2000"/>
                        <a:buFont typeface="Wingdings" pitchFamily="2" charset="2"/>
                        <a:buChar char="v"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Составление </a:t>
                      </a: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таблиц,  схем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ts val="2000"/>
                        <a:buFont typeface="Wingdings" pitchFamily="2" charset="2"/>
                        <a:buChar char="v"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Моделирование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F:\выступление на РМО\Рисунок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2071670" y="357166"/>
            <a:ext cx="5286380" cy="1046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90575" algn="l"/>
              </a:tabLst>
            </a:pPr>
            <a:r>
              <a:rPr kumimoji="0" lang="ru-RU" sz="4400" b="0" i="1" u="none" strike="noStrike" cap="none" normalizeH="0" baseline="0" dirty="0" smtClean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Проектное обучение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90575" algn="l"/>
              </a:tabLst>
            </a:pPr>
            <a:endParaRPr kumimoji="0" lang="ru-RU" sz="1800" b="0" i="0" u="none" strike="noStrike" cap="none" normalizeH="0" baseline="0" dirty="0" smtClean="0">
              <a:ln>
                <a:solidFill>
                  <a:schemeClr val="bg2">
                    <a:lumMod val="50000"/>
                  </a:schemeClr>
                </a:solidFill>
              </a:ln>
              <a:solidFill>
                <a:srgbClr val="C00000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/>
        </p:nvGraphicFramePr>
        <p:xfrm>
          <a:off x="285750" y="1571625"/>
          <a:ext cx="8559800" cy="4286250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4279900"/>
                <a:gridCol w="4279900"/>
              </a:tblGrid>
              <a:tr h="1323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Методы активизации познавательной деятельности учащихся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Виды учебной деятельности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580" marR="68580" marT="0" marB="0" anchor="ctr" horzOverflow="overflow"/>
                </a:tc>
              </a:tr>
              <a:tr h="2962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ts val="1800"/>
                        <a:buFont typeface="Wingdings" pitchFamily="2" charset="2"/>
                        <a:buChar char="q"/>
                        <a:tabLst/>
                      </a:pP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Самостоятельный выбор способа </a:t>
                      </a: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действия </a:t>
                      </a:r>
                      <a:endParaRPr kumimoji="0" lang="ru-RU" sz="2400" u="none" strike="noStrike" cap="none" normalizeH="0" baseline="0" dirty="0" smtClean="0">
                        <a:ln>
                          <a:noFill/>
                        </a:ln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ts val="2400"/>
                        <a:buFont typeface="Wingdings" pitchFamily="2" charset="2"/>
                        <a:buChar char="q"/>
                        <a:tabLst/>
                      </a:pP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Свобода </a:t>
                      </a:r>
                      <a:r>
                        <a:rPr kumimoji="0" lang="ru-RU" sz="2400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креативных</a:t>
                      </a: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возможностей</a:t>
                      </a:r>
                      <a:endParaRPr kumimoji="0" lang="ru-RU" sz="2400" u="none" strike="noStrike" cap="none" normalizeH="0" baseline="0" dirty="0" smtClean="0">
                        <a:ln>
                          <a:noFill/>
                        </a:ln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ts val="2400"/>
                        <a:buFont typeface="Wingdings" pitchFamily="2" charset="2"/>
                        <a:buChar char="q"/>
                        <a:tabLst/>
                      </a:pP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Ученик </a:t>
                      </a: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– проектировщик, </a:t>
                      </a: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исследователь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ts val="1800"/>
                        <a:buFont typeface="Wingdings" pitchFamily="2" charset="2"/>
                        <a:buChar char="q"/>
                        <a:tabLst/>
                      </a:pP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Самостоятельная работа с источниками </a:t>
                      </a: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информации</a:t>
                      </a:r>
                      <a:endParaRPr kumimoji="0" lang="ru-RU" sz="2400" u="none" strike="noStrike" cap="none" normalizeH="0" baseline="0" dirty="0" smtClean="0">
                        <a:ln>
                          <a:noFill/>
                        </a:ln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ts val="2400"/>
                        <a:buFont typeface="Wingdings" pitchFamily="2" charset="2"/>
                        <a:buChar char="q"/>
                        <a:tabLst/>
                      </a:pP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Эвристическая беседа </a:t>
                      </a:r>
                      <a:endParaRPr kumimoji="0" lang="ru-RU" sz="2400" u="none" strike="noStrike" cap="none" normalizeH="0" baseline="0" dirty="0" smtClean="0">
                        <a:ln>
                          <a:noFill/>
                        </a:ln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ts val="2400"/>
                        <a:buFont typeface="Wingdings" pitchFamily="2" charset="2"/>
                        <a:buChar char="q"/>
                        <a:tabLst/>
                      </a:pP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Рассказ</a:t>
                      </a:r>
                      <a:endParaRPr kumimoji="0" lang="ru-RU" sz="2400" u="none" strike="noStrike" cap="none" normalizeH="0" baseline="0" dirty="0" smtClean="0">
                        <a:ln>
                          <a:noFill/>
                        </a:ln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ts val="2400"/>
                        <a:buFont typeface="Wingdings" pitchFamily="2" charset="2"/>
                        <a:buChar char="q"/>
                        <a:tabLst/>
                      </a:pP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kumimoji="0" lang="ru-RU" sz="2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Слушание</a:t>
                      </a:r>
                      <a:endParaRPr kumimoji="0" lang="ru-RU" sz="2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F:\выступление на РМО\Рисунок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1857356" y="500042"/>
            <a:ext cx="542925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0" i="1" u="none" strike="noStrike" cap="none" normalizeH="0" baseline="0" dirty="0" smtClean="0">
                <a:ln>
                  <a:solidFill>
                    <a:schemeClr val="bg2">
                      <a:lumMod val="50000"/>
                    </a:schemeClr>
                  </a:solidFill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Проблемное обучение</a:t>
            </a:r>
            <a:endParaRPr kumimoji="0" lang="ru-RU" sz="1800" b="0" i="0" u="none" strike="noStrike" cap="none" normalizeH="0" baseline="0" dirty="0" smtClean="0">
              <a:ln>
                <a:solidFill>
                  <a:schemeClr val="bg2">
                    <a:lumMod val="50000"/>
                  </a:schemeClr>
                </a:solidFill>
              </a:ln>
              <a:solidFill>
                <a:srgbClr val="C00000"/>
              </a:solidFill>
              <a:effectLst/>
              <a:latin typeface="Arial" pitchFamily="34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/>
        </p:nvGraphicFramePr>
        <p:xfrm>
          <a:off x="500063" y="1428751"/>
          <a:ext cx="8007350" cy="4357704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4003675"/>
                <a:gridCol w="4003675"/>
              </a:tblGrid>
              <a:tr h="130526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Методы активизации познавательной деятельности учащихся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Виды учебной деятельности</a:t>
                      </a:r>
                      <a:endParaRPr kumimoji="0" 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  <a:tr h="30524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ts val="2000"/>
                        <a:buFont typeface="Wingdings" pitchFamily="2" charset="2"/>
                        <a:buChar char="Ø"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Создание проблемной </a:t>
                      </a: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ситуации</a:t>
                      </a:r>
                      <a:endParaRPr kumimoji="0" lang="ru-RU" sz="2000" u="none" strike="noStrike" cap="none" normalizeH="0" baseline="0" dirty="0" smtClean="0">
                        <a:ln>
                          <a:noFill/>
                        </a:ln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ts val="2000"/>
                        <a:buFont typeface="Wingdings" pitchFamily="2" charset="2"/>
                        <a:buChar char="Ø"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Формулирование </a:t>
                      </a: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учебных </a:t>
                      </a: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задач</a:t>
                      </a:r>
                      <a:endParaRPr kumimoji="0" lang="ru-RU" sz="2000" u="none" strike="noStrike" cap="none" normalizeH="0" baseline="0" dirty="0" smtClean="0">
                        <a:ln>
                          <a:noFill/>
                        </a:ln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ts val="2000"/>
                        <a:buFont typeface="Wingdings" pitchFamily="2" charset="2"/>
                        <a:buChar char="Ø"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Четкое </a:t>
                      </a: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планирование последовательности </a:t>
                      </a: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действий</a:t>
                      </a:r>
                      <a:endParaRPr kumimoji="0" lang="ru-RU" sz="2000" u="none" strike="noStrike" cap="none" normalizeH="0" baseline="0" dirty="0" smtClean="0">
                        <a:ln>
                          <a:noFill/>
                        </a:ln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ts val="2000"/>
                        <a:buFont typeface="Wingdings" pitchFamily="2" charset="2"/>
                        <a:buChar char="Ø"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Усвоение </a:t>
                      </a: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новых </a:t>
                      </a: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знаний </a:t>
                      </a:r>
                      <a:endParaRPr kumimoji="0" lang="ru-RU" sz="2000" u="none" strike="noStrike" cap="none" normalizeH="0" baseline="0" dirty="0" smtClean="0">
                        <a:ln>
                          <a:noFill/>
                        </a:ln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ts val="2000"/>
                        <a:buFont typeface="Wingdings" pitchFamily="2" charset="2"/>
                        <a:buChar char="Ø"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Стимулирование дискуссии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ts val="2000"/>
                        <a:buFont typeface="Wingdings" pitchFamily="2" charset="2"/>
                        <a:buChar char="Ø"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Опрос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ts val="2000"/>
                        <a:buFont typeface="Wingdings" pitchFamily="2" charset="2"/>
                        <a:buChar char="Ø"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Письмо </a:t>
                      </a:r>
                      <a:endParaRPr kumimoji="0" lang="ru-RU" sz="2000" u="none" strike="noStrike" cap="none" normalizeH="0" baseline="0" dirty="0" smtClean="0">
                        <a:ln>
                          <a:noFill/>
                        </a:ln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ts val="2000"/>
                        <a:buFont typeface="Wingdings" pitchFamily="2" charset="2"/>
                        <a:buChar char="Ø"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Чтение </a:t>
                      </a:r>
                      <a:endParaRPr kumimoji="0" lang="ru-RU" sz="2000" u="none" strike="noStrike" cap="none" normalizeH="0" baseline="0" dirty="0" smtClean="0">
                        <a:ln>
                          <a:noFill/>
                        </a:ln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ts val="2000"/>
                        <a:buFont typeface="Wingdings" pitchFamily="2" charset="2"/>
                        <a:buChar char="Ø"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Слушание </a:t>
                      </a:r>
                      <a:endParaRPr kumimoji="0" lang="ru-RU" sz="2000" u="none" strike="noStrike" cap="none" normalizeH="0" baseline="0" dirty="0" smtClean="0">
                        <a:ln>
                          <a:noFill/>
                        </a:ln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ts val="2000"/>
                        <a:buFont typeface="Wingdings" pitchFamily="2" charset="2"/>
                        <a:buChar char="Ø"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Рассказ</a:t>
                      </a:r>
                      <a:endParaRPr kumimoji="0" lang="ru-RU" sz="2000" u="none" strike="noStrike" cap="none" normalizeH="0" baseline="0" dirty="0" smtClean="0">
                        <a:ln>
                          <a:noFill/>
                        </a:ln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ts val="2000"/>
                        <a:buFont typeface="Wingdings" pitchFamily="2" charset="2"/>
                        <a:buChar char="Ø"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Дискуссия  </a:t>
                      </a:r>
                      <a:endParaRPr kumimoji="0" lang="ru-RU" sz="2000" u="none" strike="noStrike" cap="none" normalizeH="0" baseline="0" dirty="0" smtClean="0">
                        <a:ln>
                          <a:noFill/>
                        </a:ln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ts val="2000"/>
                        <a:buFont typeface="Wingdings" pitchFamily="2" charset="2"/>
                        <a:buChar char="Ø"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Решение </a:t>
                      </a: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познавательных </a:t>
                      </a: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задач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horzOverflow="overflow"/>
                </a:tc>
              </a:tr>
            </a:tbl>
          </a:graphicData>
        </a:graphic>
      </p:graphicFrame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F:\выступление на РМО\Рисунок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7105" name="Rectangle 1"/>
          <p:cNvSpPr>
            <a:spLocks noChangeArrowheads="1"/>
          </p:cNvSpPr>
          <p:nvPr/>
        </p:nvSpPr>
        <p:spPr bwMode="auto">
          <a:xfrm>
            <a:off x="642910" y="357166"/>
            <a:ext cx="7929586" cy="135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Как спланировать постановку учебной проблемы?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7106" name="Rectangle 2"/>
          <p:cNvSpPr>
            <a:spLocks noChangeArrowheads="1"/>
          </p:cNvSpPr>
          <p:nvPr/>
        </p:nvSpPr>
        <p:spPr bwMode="auto">
          <a:xfrm>
            <a:off x="357158" y="1428736"/>
            <a:ext cx="8501122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AutoNum type="arabicParenR"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Придумать к какой проблеме (интересному вопросу) можно подвести детей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2) Подобрать два факта (мнения), противоречие между которыми вызовет у учеников удивление и побудит их к  формулированию нужной нам проблемы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cs typeface="Times New Roman" pitchFamily="18" charset="0"/>
              </a:rPr>
              <a:t>3) Придумать вопросы диалога с детьми для осмысления противоречия и формулирования проблемы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</p:txBody>
      </p:sp>
      <p:pic>
        <p:nvPicPr>
          <p:cNvPr id="5" name="Picture 6" descr="47[1]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4429132"/>
            <a:ext cx="2571768" cy="198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F:\выступление на РМО\Рисунок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45057" name="Rectangle 1"/>
          <p:cNvSpPr>
            <a:spLocks noChangeArrowheads="1"/>
          </p:cNvSpPr>
          <p:nvPr/>
        </p:nvSpPr>
        <p:spPr bwMode="auto">
          <a:xfrm>
            <a:off x="0" y="0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71736" y="357166"/>
            <a:ext cx="392909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Целеполагание</a:t>
            </a:r>
            <a:r>
              <a:rPr lang="ru-RU" sz="4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4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0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8596" y="1142984"/>
            <a:ext cx="835824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Цели урока должны выводиться из  планируемых результатов освоения обучающимися основной образовательной программы, имеется в виду, чему ученики научатся.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0298" y="4000504"/>
            <a:ext cx="3857619" cy="2368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F:\выступление на РМО\Рисунок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0" y="0"/>
            <a:ext cx="9144000" cy="1046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  <a:t/>
            </a:r>
            <a:b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 Black" pitchFamily="34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" name="Содержимое 2"/>
          <p:cNvSpPr>
            <a:spLocks/>
          </p:cNvSpPr>
          <p:nvPr/>
        </p:nvSpPr>
        <p:spPr bwMode="auto">
          <a:xfrm>
            <a:off x="571500" y="1214438"/>
            <a:ext cx="8274050" cy="488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39941" name="Рисунок 1" descr="shkolnye_kartinki_15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6578" y="571480"/>
            <a:ext cx="1928826" cy="1928826"/>
          </a:xfrm>
          <a:prstGeom prst="rect">
            <a:avLst/>
          </a:prstGeom>
          <a:noFill/>
        </p:spPr>
      </p:pic>
      <p:sp>
        <p:nvSpPr>
          <p:cNvPr id="39942" name="Rectangle 6"/>
          <p:cNvSpPr>
            <a:spLocks noChangeArrowheads="1"/>
          </p:cNvSpPr>
          <p:nvPr/>
        </p:nvSpPr>
        <p:spPr bwMode="auto">
          <a:xfrm>
            <a:off x="500034" y="500042"/>
            <a:ext cx="5786447" cy="271464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Тема – предмет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sng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Признак,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b="1" i="0" u="sng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признак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sng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Действие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3200" b="1" i="0" u="sng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действие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</a:t>
            </a:r>
            <a:r>
              <a:rPr kumimoji="0" lang="ru-RU" sz="3200" b="1" i="0" u="sng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действие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sng" strike="noStrike" cap="none" normalizeH="0" baseline="0" dirty="0" smtClean="0">
                <a:ln>
                  <a:noFill/>
                </a:ln>
                <a:solidFill>
                  <a:srgbClr val="E36C0A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Фраза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E36C0A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b="1" i="0" u="sng" strike="noStrike" cap="none" normalizeH="0" baseline="0" dirty="0" smtClean="0">
                <a:ln>
                  <a:noFill/>
                </a:ln>
                <a:solidFill>
                  <a:srgbClr val="E36C0A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отношение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E36C0A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b="1" i="0" u="sng" strike="noStrike" cap="none" normalizeH="0" baseline="0" dirty="0" smtClean="0">
                <a:ln>
                  <a:noFill/>
                </a:ln>
                <a:solidFill>
                  <a:srgbClr val="E36C0A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E36C0A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b="1" i="0" u="sng" strike="noStrike" cap="none" normalizeH="0" baseline="0" dirty="0" smtClean="0">
                <a:ln>
                  <a:noFill/>
                </a:ln>
                <a:solidFill>
                  <a:srgbClr val="E36C0A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теме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E36C0A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Вывод- суть!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39939" name="Рисунок 13"/>
          <p:cNvPicPr>
            <a:picLocks noChangeAspect="1" noChangeArrowheads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</a:blip>
          <a:srcRect l="26634" t="75185" r="45532" b="6902"/>
          <a:stretch>
            <a:fillRect/>
          </a:stretch>
        </p:blipFill>
        <p:spPr bwMode="auto">
          <a:xfrm>
            <a:off x="2954012" y="3286124"/>
            <a:ext cx="5645473" cy="2886079"/>
          </a:xfrm>
          <a:prstGeom prst="rect">
            <a:avLst/>
          </a:prstGeom>
          <a:noFill/>
        </p:spPr>
      </p:pic>
      <p:sp>
        <p:nvSpPr>
          <p:cNvPr id="39943" name="Rectangle 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9945" name="Rectangle 9"/>
          <p:cNvSpPr>
            <a:spLocks noChangeArrowheads="1"/>
          </p:cNvSpPr>
          <p:nvPr/>
        </p:nvSpPr>
        <p:spPr bwMode="auto">
          <a:xfrm>
            <a:off x="0" y="4572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9946" name="Rectangle 10"/>
          <p:cNvSpPr>
            <a:spLocks noChangeArrowheads="1"/>
          </p:cNvSpPr>
          <p:nvPr/>
        </p:nvSpPr>
        <p:spPr bwMode="auto">
          <a:xfrm>
            <a:off x="2643174" y="3286124"/>
            <a:ext cx="3786182" cy="815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/>
            </a:r>
            <a:b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F:\выступление на РМО\Рисунок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785786" y="928670"/>
            <a:ext cx="7643866" cy="1200329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Плохой учитель преподносит истину, хороший – учит её находить.</a:t>
            </a:r>
            <a:endParaRPr kumimoji="0" lang="ru-RU" sz="18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5429256" y="2500306"/>
            <a:ext cx="2643206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err="1" smtClean="0">
                <a:ln>
                  <a:noFill/>
                </a:ln>
                <a:effectLst/>
                <a:latin typeface="Calibri" pitchFamily="34" charset="0"/>
              </a:rPr>
              <a:t>А.Дистервег</a:t>
            </a:r>
            <a:endParaRPr kumimoji="0" lang="ru-RU" sz="3200" b="1" i="1" u="none" strike="noStrike" cap="none" normalizeH="0" baseline="0" dirty="0" smtClean="0">
              <a:ln>
                <a:noFill/>
              </a:ln>
              <a:effectLst/>
              <a:latin typeface="Calibri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6" name="Picture 2" descr="http://gornovosti.ru/static/images/archive/3082/takiye-podvigi-sovershal-moy-ded444445546-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90" y="2380506"/>
            <a:ext cx="3857652" cy="3719018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F:\выступление на РМО\Рисунок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714348" y="1500174"/>
          <a:ext cx="7786742" cy="4511040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2008082"/>
                <a:gridCol w="1802193"/>
                <a:gridCol w="1950390"/>
                <a:gridCol w="2026077"/>
              </a:tblGrid>
              <a:tr h="4109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</a:t>
                      </a:r>
                      <a:r>
                        <a:rPr lang="en-US" sz="32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v</a:t>
                      </a:r>
                      <a:r>
                        <a:rPr lang="ru-RU" sz="32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»</a:t>
                      </a:r>
                      <a:endParaRPr lang="ru-RU" sz="32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750" marR="447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«+»</a:t>
                      </a:r>
                      <a:endParaRPr lang="ru-RU" sz="32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750" marR="447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«-»</a:t>
                      </a:r>
                      <a:endParaRPr lang="ru-RU" sz="32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750" marR="4475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3200" b="1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«?»</a:t>
                      </a:r>
                      <a:endParaRPr lang="ru-RU" sz="3200" b="1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750" marR="44750" marT="0" marB="0"/>
                </a:tc>
              </a:tr>
              <a:tr h="30180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 pitchFamily="18" charset="0"/>
                          <a:cs typeface="Times New Roman" pitchFamily="18" charset="0"/>
                        </a:rPr>
                        <a:t>Поставьте на полях знак «</a:t>
                      </a:r>
                      <a:r>
                        <a:rPr lang="en-US" sz="2400" dirty="0">
                          <a:latin typeface="Times New Roman" pitchFamily="18" charset="0"/>
                          <a:cs typeface="Times New Roman" pitchFamily="18" charset="0"/>
                        </a:rPr>
                        <a:t>v</a:t>
                      </a:r>
                      <a:r>
                        <a:rPr lang="ru-RU" sz="2400" dirty="0">
                          <a:latin typeface="Times New Roman" pitchFamily="18" charset="0"/>
                          <a:cs typeface="Times New Roman" pitchFamily="18" charset="0"/>
                        </a:rPr>
                        <a:t>», если то, что вы читаете, соответствует тому, что вы знаете</a:t>
                      </a:r>
                      <a:endParaRPr lang="ru-RU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750" marR="447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 pitchFamily="18" charset="0"/>
                          <a:cs typeface="Times New Roman" pitchFamily="18" charset="0"/>
                        </a:rPr>
                        <a:t>Поставьте на полях знак «+», если то, что вы читаете, является для вас новым</a:t>
                      </a:r>
                      <a:endParaRPr lang="ru-RU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750" marR="447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>
                          <a:latin typeface="Times New Roman" pitchFamily="18" charset="0"/>
                          <a:cs typeface="Times New Roman" pitchFamily="18" charset="0"/>
                        </a:rPr>
                        <a:t>Поставьте на полях знак «-», если то, что вы читаете, противоречит тому, что вы знаете</a:t>
                      </a:r>
                      <a:endParaRPr lang="ru-RU" sz="240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750" marR="4475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 pitchFamily="18" charset="0"/>
                          <a:cs typeface="Times New Roman" pitchFamily="18" charset="0"/>
                        </a:rPr>
                        <a:t>Поставьте на полях знак «?», если то, что вы читаете, непонятно или вы бы хотели получить более подробную информацию</a:t>
                      </a:r>
                      <a:endParaRPr lang="ru-RU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750" marR="44750" marT="0" marB="0"/>
                </a:tc>
              </a:tr>
            </a:tbl>
          </a:graphicData>
        </a:graphic>
      </p:graphicFrame>
      <p:sp>
        <p:nvSpPr>
          <p:cNvPr id="53255" name="Rectangle 7"/>
          <p:cNvSpPr>
            <a:spLocks noChangeArrowheads="1"/>
          </p:cNvSpPr>
          <p:nvPr/>
        </p:nvSpPr>
        <p:spPr bwMode="auto">
          <a:xfrm>
            <a:off x="0" y="457200"/>
            <a:ext cx="0" cy="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3256" name="Rectangle 8"/>
          <p:cNvSpPr>
            <a:spLocks noChangeArrowheads="1"/>
          </p:cNvSpPr>
          <p:nvPr/>
        </p:nvSpPr>
        <p:spPr bwMode="auto">
          <a:xfrm>
            <a:off x="2643174" y="285728"/>
            <a:ext cx="4143404" cy="1369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/>
            </a:r>
            <a:b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Таблица  ИНСЕРТ.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F:\выступление на РМО\Рисунок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71472" y="1214422"/>
          <a:ext cx="7929617" cy="3752376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2382695"/>
                <a:gridCol w="3897079"/>
                <a:gridCol w="1649843"/>
              </a:tblGrid>
              <a:tr h="4605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Что знаем</a:t>
                      </a:r>
                      <a:endParaRPr lang="ru-RU" sz="2400" b="1" dirty="0">
                        <a:solidFill>
                          <a:srgbClr val="C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3915" marR="4391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Что хотим узнать</a:t>
                      </a:r>
                      <a:endParaRPr lang="ru-RU" sz="2400" b="1" dirty="0">
                        <a:solidFill>
                          <a:srgbClr val="C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3915" marR="4391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C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Узнали</a:t>
                      </a:r>
                      <a:endParaRPr lang="ru-RU" sz="2400" b="1" dirty="0">
                        <a:solidFill>
                          <a:srgbClr val="C00000"/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3915" marR="43915" marT="0" marB="0"/>
                </a:tc>
              </a:tr>
              <a:tr h="230268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 pitchFamily="18" charset="0"/>
                          <a:cs typeface="Times New Roman" pitchFamily="18" charset="0"/>
                        </a:rPr>
                        <a:t>Фараоны – правители Египта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 pitchFamily="18" charset="0"/>
                          <a:cs typeface="Times New Roman" pitchFamily="18" charset="0"/>
                        </a:rPr>
                        <a:t>Ходили в походы, чтобы расширить владения, награбить богатства</a:t>
                      </a:r>
                      <a:endParaRPr lang="ru-RU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3915" marR="43915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 pitchFamily="18" charset="0"/>
                          <a:cs typeface="Times New Roman" pitchFamily="18" charset="0"/>
                        </a:rPr>
                        <a:t>В какие страны организовывали походы? Чем закончились эти походы?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 pitchFamily="18" charset="0"/>
                          <a:cs typeface="Times New Roman" pitchFamily="18" charset="0"/>
                        </a:rPr>
                        <a:t>Какое вооружение имели египетские воины? Какие виды войск были в Египте?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 pitchFamily="18" charset="0"/>
                          <a:cs typeface="Times New Roman" pitchFamily="18" charset="0"/>
                        </a:rPr>
                        <a:t>Легко ли жилось египетскому воину?</a:t>
                      </a:r>
                      <a:endParaRPr lang="ru-RU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3915" marR="43915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3915" marR="43915" marT="0" marB="0"/>
                </a:tc>
              </a:tr>
            </a:tbl>
          </a:graphicData>
        </a:graphic>
      </p:graphicFrame>
      <p:sp>
        <p:nvSpPr>
          <p:cNvPr id="44035" name="Rectangle 3"/>
          <p:cNvSpPr>
            <a:spLocks noChangeArrowheads="1"/>
          </p:cNvSpPr>
          <p:nvPr/>
        </p:nvSpPr>
        <p:spPr bwMode="auto">
          <a:xfrm>
            <a:off x="1142976" y="500042"/>
            <a:ext cx="700092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Прием «Знаю – Хочу узнать - Узнал»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44034" name="Рисунок 2" descr="shkolnye_kartinki_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86644" y="2357430"/>
            <a:ext cx="942975" cy="1485900"/>
          </a:xfrm>
          <a:prstGeom prst="rect">
            <a:avLst/>
          </a:prstGeom>
          <a:noFill/>
        </p:spPr>
      </p:pic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F:\выступление на РМО\Рисунок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13" name="Таблица 12"/>
          <p:cNvGraphicFramePr>
            <a:graphicFrameLocks noGrp="1"/>
          </p:cNvGraphicFramePr>
          <p:nvPr/>
        </p:nvGraphicFramePr>
        <p:xfrm>
          <a:off x="642910" y="1142984"/>
          <a:ext cx="7929618" cy="2694626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3997890"/>
                <a:gridCol w="3931728"/>
              </a:tblGrid>
              <a:tr h="500066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  <a:r>
                        <a:rPr lang="ru-RU" sz="2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«Тонкие» вопросы </a:t>
                      </a:r>
                      <a:endParaRPr lang="ru-RU" sz="24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2326" marR="52326" marT="0" marB="0"/>
                </a:tc>
                <a:tc>
                  <a:txBody>
                    <a:bodyPr/>
                    <a:lstStyle/>
                    <a:p>
                      <a:r>
                        <a:rPr lang="ru-RU" sz="2400" b="1" dirty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         «Толстые» вопросы</a:t>
                      </a:r>
                      <a:endParaRPr lang="ru-RU" sz="2400" b="1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2326" marR="52326" marT="0" marB="0"/>
                </a:tc>
              </a:tr>
              <a:tr h="2065298">
                <a:tc>
                  <a:txBody>
                    <a:bodyPr/>
                    <a:lstStyle/>
                    <a:p>
                      <a:r>
                        <a:rPr lang="ru-RU" sz="2400" dirty="0">
                          <a:latin typeface="Times New Roman" pitchFamily="18" charset="0"/>
                          <a:cs typeface="Times New Roman" pitchFamily="18" charset="0"/>
                        </a:rPr>
                        <a:t>Кто? Что? Когда? Может? Будет ?</a:t>
                      </a:r>
                    </a:p>
                    <a:p>
                      <a:r>
                        <a:rPr lang="ru-RU" sz="2400" dirty="0">
                          <a:latin typeface="Times New Roman" pitchFamily="18" charset="0"/>
                          <a:cs typeface="Times New Roman" pitchFamily="18" charset="0"/>
                        </a:rPr>
                        <a:t>Мог ли ? Как звали? Верно ли?</a:t>
                      </a:r>
                    </a:p>
                    <a:p>
                      <a:r>
                        <a:rPr lang="ru-RU" sz="2400" dirty="0">
                          <a:latin typeface="Times New Roman" pitchFamily="18" charset="0"/>
                          <a:cs typeface="Times New Roman" pitchFamily="18" charset="0"/>
                        </a:rPr>
                        <a:t>Согласны ли вы ?</a:t>
                      </a:r>
                      <a:endParaRPr lang="ru-RU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2326" marR="52326" marT="0" marB="0"/>
                </a:tc>
                <a:tc>
                  <a:txBody>
                    <a:bodyPr/>
                    <a:lstStyle/>
                    <a:p>
                      <a:r>
                        <a:rPr lang="ru-RU" sz="2400" dirty="0">
                          <a:latin typeface="Times New Roman" pitchFamily="18" charset="0"/>
                          <a:cs typeface="Times New Roman" pitchFamily="18" charset="0"/>
                        </a:rPr>
                        <a:t>Дайте три объяснения почему?</a:t>
                      </a:r>
                    </a:p>
                    <a:p>
                      <a:r>
                        <a:rPr lang="ru-RU" sz="2400" dirty="0">
                          <a:latin typeface="Times New Roman" pitchFamily="18" charset="0"/>
                          <a:cs typeface="Times New Roman" pitchFamily="18" charset="0"/>
                        </a:rPr>
                        <a:t>Объясните почему? Предположите?</a:t>
                      </a:r>
                    </a:p>
                    <a:p>
                      <a:r>
                        <a:rPr lang="ru-RU" sz="2400" dirty="0">
                          <a:latin typeface="Times New Roman" pitchFamily="18" charset="0"/>
                          <a:cs typeface="Times New Roman" pitchFamily="18" charset="0"/>
                        </a:rPr>
                        <a:t>Что будет если? В чем различие?</a:t>
                      </a:r>
                      <a:endParaRPr lang="ru-RU" sz="2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52326" marR="52326" marT="0" marB="0"/>
                </a:tc>
              </a:tr>
            </a:tbl>
          </a:graphicData>
        </a:graphic>
      </p:graphicFrame>
      <p:pic>
        <p:nvPicPr>
          <p:cNvPr id="40970" name="Рисунок 3" descr="shkolnye_kartinki_0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4214818"/>
            <a:ext cx="2357454" cy="2357454"/>
          </a:xfrm>
          <a:prstGeom prst="rect">
            <a:avLst/>
          </a:prstGeom>
          <a:noFill/>
        </p:spPr>
      </p:pic>
      <p:sp>
        <p:nvSpPr>
          <p:cNvPr id="40972" name="Rectangle 12"/>
          <p:cNvSpPr>
            <a:spLocks noChangeArrowheads="1"/>
          </p:cNvSpPr>
          <p:nvPr/>
        </p:nvSpPr>
        <p:spPr bwMode="auto">
          <a:xfrm>
            <a:off x="1785918" y="428604"/>
            <a:ext cx="6000792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«Толстый и тонкий вопросы».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0973" name="Rectangle 13"/>
          <p:cNvSpPr>
            <a:spLocks noChangeArrowheads="1"/>
          </p:cNvSpPr>
          <p:nvPr/>
        </p:nvSpPr>
        <p:spPr bwMode="auto">
          <a:xfrm>
            <a:off x="0" y="4572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F:\выступление на РМО\Рисунок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Рисунок 2"/>
          <p:cNvPicPr/>
          <p:nvPr/>
        </p:nvPicPr>
        <p:blipFill>
          <a:blip r:embed="rId3"/>
          <a:srcRect l="26634" t="61159" r="45679" b="19046"/>
          <a:stretch>
            <a:fillRect/>
          </a:stretch>
        </p:blipFill>
        <p:spPr bwMode="auto">
          <a:xfrm>
            <a:off x="1214414" y="428604"/>
            <a:ext cx="6929486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500034" y="4500570"/>
            <a:ext cx="8215370" cy="138499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Уроки с применением метода кластера дают ребятам возможность проявить себя, высказать свое видение вопроса, дают свободу творческой деятельности.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F:\выступление на РМО\Рисунок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pic>
        <p:nvPicPr>
          <p:cNvPr id="41986" name="Picture 2" descr="F:\лист самооценки\Фишбун-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57356" y="285728"/>
            <a:ext cx="5829305" cy="4100319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00034" y="4500570"/>
            <a:ext cx="8286808" cy="147732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Использование технологии </a:t>
            </a:r>
            <a:r>
              <a:rPr lang="ru-RU" dirty="0" err="1" smtClean="0">
                <a:latin typeface="Arial" pitchFamily="34" charset="0"/>
                <a:ea typeface="Calibri" pitchFamily="34" charset="0"/>
                <a:cs typeface="Arial" pitchFamily="34" charset="0"/>
              </a:rPr>
              <a:t>Фишбоун</a:t>
            </a:r>
            <a:r>
              <a:rPr lang="ru-RU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развивает умения учащихся работать в группах, анализировать текст, выделять основные события и искать их причины, обобщать и делать выводы. Основная цель метода </a:t>
            </a:r>
            <a:r>
              <a:rPr lang="ru-RU" dirty="0" smtClean="0">
                <a:ea typeface="Calibri" pitchFamily="34" charset="0"/>
                <a:cs typeface="Arial" pitchFamily="34" charset="0"/>
              </a:rPr>
              <a:t>—</a:t>
            </a:r>
            <a:r>
              <a:rPr lang="ru-RU" dirty="0" smtClean="0">
                <a:latin typeface="Arial" pitchFamily="34" charset="0"/>
                <a:ea typeface="Calibri" pitchFamily="34" charset="0"/>
                <a:cs typeface="Arial" pitchFamily="34" charset="0"/>
              </a:rPr>
              <a:t> стимулировать творческое и развивать критическое мышление детей, что отвечает главной задаче сегодняшней школы.</a:t>
            </a:r>
            <a:endParaRPr lang="ru-RU" sz="3200" dirty="0" smtClean="0">
              <a:latin typeface="Arial" pitchFamily="34" charset="0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F:\выступление на РМО\Рисунок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214282" y="642918"/>
            <a:ext cx="8643966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ahoma" pitchFamily="34" charset="0"/>
              </a:rPr>
              <a:t>Модели оценочной деятельности: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6626" name="Rectangle 4"/>
          <p:cNvSpPr>
            <a:spLocks noChangeArrowheads="1"/>
          </p:cNvSpPr>
          <p:nvPr/>
        </p:nvSpPr>
        <p:spPr bwMode="auto">
          <a:xfrm>
            <a:off x="539750" y="1844675"/>
            <a:ext cx="3743325" cy="1943100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ВНУТРЕННЯЯ ОЦЕНКА: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учитель, ученик,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ОУ и родители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6627" name="Rectangle 5"/>
          <p:cNvSpPr>
            <a:spLocks noChangeArrowheads="1"/>
          </p:cNvSpPr>
          <p:nvPr/>
        </p:nvSpPr>
        <p:spPr bwMode="auto">
          <a:xfrm>
            <a:off x="4787900" y="1916113"/>
            <a:ext cx="3743325" cy="1943100"/>
          </a:xfrm>
          <a:prstGeom prst="rect">
            <a:avLst/>
          </a:prstGeom>
          <a:solidFill>
            <a:srgbClr val="FFCCFF"/>
          </a:solidFill>
          <a:ln w="9525">
            <a:noFill/>
            <a:miter lim="800000"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ВНЕШНЯЯ ОЦЕНКА: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государственные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службы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6628" name="AutoShape 8"/>
          <p:cNvSpPr>
            <a:spLocks noChangeArrowheads="1"/>
          </p:cNvSpPr>
          <p:nvPr/>
        </p:nvSpPr>
        <p:spPr bwMode="auto">
          <a:xfrm>
            <a:off x="2857488" y="4357694"/>
            <a:ext cx="2735262" cy="108108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аттестация: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выпускник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6629" name="AutoShape 9"/>
          <p:cNvSpPr>
            <a:spLocks noChangeArrowheads="1"/>
          </p:cNvSpPr>
          <p:nvPr/>
        </p:nvSpPr>
        <p:spPr bwMode="auto">
          <a:xfrm>
            <a:off x="6000760" y="4643446"/>
            <a:ext cx="2735262" cy="15113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мониторинг: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система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образования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9" name="Прямая соединительная линия 8"/>
          <p:cNvCxnSpPr>
            <a:stCxn id="26627" idx="2"/>
            <a:endCxn id="26628" idx="0"/>
          </p:cNvCxnSpPr>
          <p:nvPr/>
        </p:nvCxnSpPr>
        <p:spPr>
          <a:xfrm rot="5400000">
            <a:off x="5193101" y="2891231"/>
            <a:ext cx="498481" cy="24344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>
            <a:stCxn id="26627" idx="2"/>
            <a:endCxn id="26629" idx="0"/>
          </p:cNvCxnSpPr>
          <p:nvPr/>
        </p:nvCxnSpPr>
        <p:spPr>
          <a:xfrm rot="16200000" flipH="1">
            <a:off x="6621861" y="3896915"/>
            <a:ext cx="784233" cy="7088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F:\выступление на РМО\Рисунок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46081" name="Rectangle 1"/>
          <p:cNvSpPr>
            <a:spLocks noChangeArrowheads="1"/>
          </p:cNvSpPr>
          <p:nvPr/>
        </p:nvSpPr>
        <p:spPr bwMode="auto">
          <a:xfrm>
            <a:off x="2000232" y="428604"/>
            <a:ext cx="4643438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folHlink"/>
                </a:solidFill>
                <a:effectLst/>
                <a:latin typeface="Times New Roman" pitchFamily="18" charset="0"/>
                <a:cs typeface="Times New Roman" pitchFamily="18" charset="0"/>
              </a:rPr>
              <a:t>Новая система оценки</a:t>
            </a: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</a:rPr>
              <a:t> </a:t>
            </a:r>
            <a:b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Arial" pitchFamily="34" charset="0"/>
              </a:rPr>
            </a:b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2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6082" name="Rectangle 2"/>
          <p:cNvSpPr>
            <a:spLocks noChangeArrowheads="1"/>
          </p:cNvSpPr>
          <p:nvPr/>
        </p:nvSpPr>
        <p:spPr bwMode="auto">
          <a:xfrm>
            <a:off x="285720" y="1428736"/>
            <a:ext cx="8643966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</a:rPr>
              <a:t>Образовательный процесс направлен на овладение системой учебных действий.(УУД)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</a:rPr>
              <a:t>Оценивается способность к решению учебно-познавательных и учебно-практических задач.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</a:rPr>
              <a:t>Используется комплексный подход к оценке результатов, уровневый подход к разработке контрольно-измерительных материалов.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</a:rPr>
              <a:t>Применяется накопительная система оценивания (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effectLst/>
                <a:latin typeface="Times New Roman" pitchFamily="18" charset="0"/>
              </a:rPr>
              <a:t>портфолио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</a:rPr>
              <a:t>).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F:\выступление на РМО\Рисунок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928662" y="428604"/>
            <a:ext cx="692945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ahoma" pitchFamily="34" charset="0"/>
              </a:rPr>
              <a:t>Оценочная деятельность учителя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214282" y="1500174"/>
            <a:ext cx="8643998" cy="428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Оценивание является постоянным процессом.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Оценивание может быть только </a:t>
            </a: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критериальным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.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 </a:t>
            </a:r>
            <a:endParaRPr kumimoji="0" 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Оцениваться с помощью отметки могут только результаты деятельности ученика и процесс их формирования, но не личные качества ребенка. Оценивать можно только то, чему учат.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 Система оценивания выстраивается таким образом, чтобы учащиеся включились в контрольно-оценочную деятельность, приобретая навыки и привычку к самооценке и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взаимооценке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ahoma" pitchFamily="34" charset="0"/>
              </a:rPr>
              <a:t>.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F:\выступление на РМО\Рисунок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1785918" y="428604"/>
            <a:ext cx="557213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cs typeface="Arial" pitchFamily="34" charset="0"/>
              </a:rPr>
              <a:t>Три вида оценивания: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1000100" y="1500174"/>
            <a:ext cx="74168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ts val="2800"/>
              <a:buFont typeface="Arial" pitchFamily="34" charset="0"/>
              <a:buChar char="•"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стартовая диагностика;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ts val="2800"/>
              <a:buFont typeface="Arial" pitchFamily="34" charset="0"/>
              <a:buChar char="•"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текущее оценивание, тесно связанное с процессом обучения;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SzPts val="2800"/>
              <a:buFont typeface="Arial" pitchFamily="34" charset="0"/>
              <a:buChar char="•"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 итоговое оценивание.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00364" y="3286124"/>
            <a:ext cx="2929292" cy="3309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F:\выступление на РМО\Рисунок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/>
          </p:cNvSpPr>
          <p:nvPr/>
        </p:nvSpPr>
        <p:spPr bwMode="auto">
          <a:xfrm>
            <a:off x="838200" y="1214438"/>
            <a:ext cx="8007350" cy="4881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ts val="2800"/>
              <a:tabLst/>
            </a:pP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85786" y="571480"/>
            <a:ext cx="764386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Организация парной и групповой работы.</a:t>
            </a:r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1785926"/>
            <a:ext cx="8215370" cy="107721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Парная или групповая работа используется практически на каждом уроке.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14678" y="3286124"/>
            <a:ext cx="2873381" cy="3054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F:\выступление на РМО\Рисунок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pic>
        <p:nvPicPr>
          <p:cNvPr id="1026" name="Содержимое 8" descr="fgoskakobshadogovor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04938" y="1071546"/>
            <a:ext cx="7453276" cy="54149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643174" y="428604"/>
            <a:ext cx="32861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3200" b="1" dirty="0" smtClean="0">
                <a:solidFill>
                  <a:schemeClr val="tx2"/>
                </a:solidFill>
                <a:latin typeface="Times New Roman" pitchFamily="18" charset="0"/>
              </a:rPr>
              <a:t>Смыслы ФГОС</a:t>
            </a:r>
            <a:endParaRPr lang="ru-RU" sz="3200" b="1" dirty="0" smtClean="0">
              <a:latin typeface="Arial" pitchFamily="34" charset="0"/>
            </a:endParaRPr>
          </a:p>
          <a:p>
            <a:pPr algn="ctr"/>
            <a:endParaRPr lang="ru-RU" sz="3200" b="1" dirty="0"/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F:\выступление на РМО\Рисунок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43009" name="Rectangle 1"/>
          <p:cNvSpPr>
            <a:spLocks noChangeArrowheads="1"/>
          </p:cNvSpPr>
          <p:nvPr/>
        </p:nvSpPr>
        <p:spPr bwMode="auto">
          <a:xfrm>
            <a:off x="1000100" y="571480"/>
            <a:ext cx="6858016" cy="120032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Лист самооценки работы над пройденной темой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(отметь знаком «+»)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ФИО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ученика_____________________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500034" y="1928802"/>
          <a:ext cx="8143931" cy="2742598"/>
        </p:xfrm>
        <a:graphic>
          <a:graphicData uri="http://schemas.openxmlformats.org/drawingml/2006/table">
            <a:tbl>
              <a:tblPr/>
              <a:tblGrid>
                <a:gridCol w="785818"/>
                <a:gridCol w="1403539"/>
                <a:gridCol w="1121481"/>
                <a:gridCol w="1475508"/>
                <a:gridCol w="2000264"/>
                <a:gridCol w="1357321"/>
              </a:tblGrid>
              <a:tr h="12144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Дата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Тема 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Нужна помощь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Знаю, но нуждаюсь в помощи  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Умею работать самостоятельно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Times New Roman"/>
                          <a:ea typeface="Times New Roman"/>
                          <a:cs typeface="Times New Roman"/>
                        </a:rPr>
                        <a:t>Могу научить другого</a:t>
                      </a:r>
                      <a:endParaRPr lang="ru-RU" sz="2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93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93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938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3010" name="Picture 2" descr="D:\рисунки на разные темы\рисунки школа\photo_14001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1802" y="4857760"/>
            <a:ext cx="2705085" cy="1690678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F:\выступление на РМО\Рисунок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49173" name="Rectangle 2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49154" name="Группа 203"/>
          <p:cNvGrpSpPr>
            <a:grpSpLocks/>
          </p:cNvGrpSpPr>
          <p:nvPr/>
        </p:nvGrpSpPr>
        <p:grpSpPr bwMode="auto">
          <a:xfrm>
            <a:off x="857224" y="631825"/>
            <a:ext cx="7286676" cy="5583257"/>
            <a:chOff x="146" y="1409"/>
            <a:chExt cx="10799" cy="7625"/>
          </a:xfrm>
        </p:grpSpPr>
        <p:sp>
          <p:nvSpPr>
            <p:cNvPr id="204" name="AutoShape 169"/>
            <p:cNvSpPr>
              <a:spLocks noChangeShapeType="1"/>
            </p:cNvSpPr>
            <p:nvPr/>
          </p:nvSpPr>
          <p:spPr bwMode="auto">
            <a:xfrm flipV="1">
              <a:off x="1518" y="1409"/>
              <a:ext cx="0" cy="646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5" name="AutoShape 170"/>
            <p:cNvSpPr>
              <a:spLocks noChangeShapeType="1"/>
            </p:cNvSpPr>
            <p:nvPr/>
          </p:nvSpPr>
          <p:spPr bwMode="auto">
            <a:xfrm flipV="1">
              <a:off x="1600" y="7531"/>
              <a:ext cx="9345" cy="94"/>
            </a:xfrm>
            <a:prstGeom prst="straightConnector1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06" name="Text Box 171"/>
            <p:cNvSpPr txBox="1">
              <a:spLocks noChangeArrowheads="1"/>
            </p:cNvSpPr>
            <p:nvPr/>
          </p:nvSpPr>
          <p:spPr bwMode="auto">
            <a:xfrm>
              <a:off x="846" y="1773"/>
              <a:ext cx="672" cy="45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Да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07" name="Text Box 172"/>
            <p:cNvSpPr txBox="1">
              <a:spLocks noChangeArrowheads="1"/>
            </p:cNvSpPr>
            <p:nvPr/>
          </p:nvSpPr>
          <p:spPr bwMode="auto">
            <a:xfrm>
              <a:off x="146" y="3825"/>
              <a:ext cx="1372" cy="45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Частично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08" name="Text Box 173"/>
            <p:cNvSpPr txBox="1">
              <a:spLocks noChangeArrowheads="1"/>
            </p:cNvSpPr>
            <p:nvPr/>
          </p:nvSpPr>
          <p:spPr bwMode="auto">
            <a:xfrm>
              <a:off x="717" y="5499"/>
              <a:ext cx="801" cy="45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Нет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09" name="AutoShape 174"/>
            <p:cNvSpPr>
              <a:spLocks noChangeArrowheads="1"/>
            </p:cNvSpPr>
            <p:nvPr/>
          </p:nvSpPr>
          <p:spPr bwMode="auto">
            <a:xfrm>
              <a:off x="1246" y="1993"/>
              <a:ext cx="520" cy="435"/>
            </a:xfrm>
            <a:custGeom>
              <a:avLst/>
              <a:gdLst>
                <a:gd name="T0" fmla="*/ 0 w 10000"/>
                <a:gd name="T1" fmla="*/ 166 h 10000"/>
                <a:gd name="T2" fmla="*/ 199 w 10000"/>
                <a:gd name="T3" fmla="*/ 166 h 10000"/>
                <a:gd name="T4" fmla="*/ 260 w 10000"/>
                <a:gd name="T5" fmla="*/ 0 h 10000"/>
                <a:gd name="T6" fmla="*/ 321 w 10000"/>
                <a:gd name="T7" fmla="*/ 166 h 10000"/>
                <a:gd name="T8" fmla="*/ 520 w 10000"/>
                <a:gd name="T9" fmla="*/ 166 h 10000"/>
                <a:gd name="T10" fmla="*/ 359 w 10000"/>
                <a:gd name="T11" fmla="*/ 269 h 10000"/>
                <a:gd name="T12" fmla="*/ 421 w 10000"/>
                <a:gd name="T13" fmla="*/ 435 h 10000"/>
                <a:gd name="T14" fmla="*/ 260 w 10000"/>
                <a:gd name="T15" fmla="*/ 332 h 10000"/>
                <a:gd name="T16" fmla="*/ 99 w 10000"/>
                <a:gd name="T17" fmla="*/ 435 h 10000"/>
                <a:gd name="T18" fmla="*/ 161 w 10000"/>
                <a:gd name="T19" fmla="*/ 269 h 10000"/>
                <a:gd name="T20" fmla="*/ 0 w 10000"/>
                <a:gd name="T21" fmla="*/ 166 h 100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0000" h="10000">
                  <a:moveTo>
                    <a:pt x="0" y="3816"/>
                  </a:moveTo>
                  <a:lnTo>
                    <a:pt x="3827" y="3816"/>
                  </a:lnTo>
                  <a:lnTo>
                    <a:pt x="5000" y="0"/>
                  </a:lnTo>
                  <a:lnTo>
                    <a:pt x="6173" y="3816"/>
                  </a:lnTo>
                  <a:lnTo>
                    <a:pt x="10000" y="3816"/>
                  </a:lnTo>
                  <a:lnTo>
                    <a:pt x="6904" y="6184"/>
                  </a:lnTo>
                  <a:lnTo>
                    <a:pt x="8096" y="10000"/>
                  </a:lnTo>
                  <a:lnTo>
                    <a:pt x="5000" y="7632"/>
                  </a:lnTo>
                  <a:lnTo>
                    <a:pt x="1904" y="10000"/>
                  </a:lnTo>
                  <a:lnTo>
                    <a:pt x="3096" y="6184"/>
                  </a:lnTo>
                  <a:lnTo>
                    <a:pt x="0" y="3816"/>
                  </a:lnTo>
                  <a:close/>
                </a:path>
              </a:pathLst>
            </a:custGeom>
            <a:solidFill>
              <a:srgbClr val="00B05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0" name="AutoShape 175"/>
            <p:cNvSpPr>
              <a:spLocks noChangeArrowheads="1"/>
            </p:cNvSpPr>
            <p:nvPr/>
          </p:nvSpPr>
          <p:spPr bwMode="auto">
            <a:xfrm>
              <a:off x="1246" y="3996"/>
              <a:ext cx="520" cy="435"/>
            </a:xfrm>
            <a:custGeom>
              <a:avLst/>
              <a:gdLst>
                <a:gd name="T0" fmla="*/ 0 w 10000"/>
                <a:gd name="T1" fmla="*/ 166 h 10000"/>
                <a:gd name="T2" fmla="*/ 199 w 10000"/>
                <a:gd name="T3" fmla="*/ 166 h 10000"/>
                <a:gd name="T4" fmla="*/ 260 w 10000"/>
                <a:gd name="T5" fmla="*/ 0 h 10000"/>
                <a:gd name="T6" fmla="*/ 321 w 10000"/>
                <a:gd name="T7" fmla="*/ 166 h 10000"/>
                <a:gd name="T8" fmla="*/ 520 w 10000"/>
                <a:gd name="T9" fmla="*/ 166 h 10000"/>
                <a:gd name="T10" fmla="*/ 359 w 10000"/>
                <a:gd name="T11" fmla="*/ 269 h 10000"/>
                <a:gd name="T12" fmla="*/ 421 w 10000"/>
                <a:gd name="T13" fmla="*/ 435 h 10000"/>
                <a:gd name="T14" fmla="*/ 260 w 10000"/>
                <a:gd name="T15" fmla="*/ 332 h 10000"/>
                <a:gd name="T16" fmla="*/ 99 w 10000"/>
                <a:gd name="T17" fmla="*/ 435 h 10000"/>
                <a:gd name="T18" fmla="*/ 161 w 10000"/>
                <a:gd name="T19" fmla="*/ 269 h 10000"/>
                <a:gd name="T20" fmla="*/ 0 w 10000"/>
                <a:gd name="T21" fmla="*/ 166 h 100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0000" h="10000">
                  <a:moveTo>
                    <a:pt x="0" y="3816"/>
                  </a:moveTo>
                  <a:lnTo>
                    <a:pt x="3827" y="3816"/>
                  </a:lnTo>
                  <a:lnTo>
                    <a:pt x="5000" y="0"/>
                  </a:lnTo>
                  <a:lnTo>
                    <a:pt x="6173" y="3816"/>
                  </a:lnTo>
                  <a:lnTo>
                    <a:pt x="10000" y="3816"/>
                  </a:lnTo>
                  <a:lnTo>
                    <a:pt x="6904" y="6184"/>
                  </a:lnTo>
                  <a:lnTo>
                    <a:pt x="8096" y="10000"/>
                  </a:lnTo>
                  <a:lnTo>
                    <a:pt x="5000" y="7632"/>
                  </a:lnTo>
                  <a:lnTo>
                    <a:pt x="1904" y="10000"/>
                  </a:lnTo>
                  <a:lnTo>
                    <a:pt x="3096" y="6184"/>
                  </a:lnTo>
                  <a:lnTo>
                    <a:pt x="0" y="3816"/>
                  </a:lnTo>
                  <a:close/>
                </a:path>
              </a:pathLst>
            </a:custGeom>
            <a:solidFill>
              <a:srgbClr val="FFFF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1" name="AutoShape 176"/>
            <p:cNvSpPr>
              <a:spLocks noChangeArrowheads="1"/>
            </p:cNvSpPr>
            <p:nvPr/>
          </p:nvSpPr>
          <p:spPr bwMode="auto">
            <a:xfrm>
              <a:off x="1246" y="5670"/>
              <a:ext cx="520" cy="435"/>
            </a:xfrm>
            <a:custGeom>
              <a:avLst/>
              <a:gdLst>
                <a:gd name="T0" fmla="*/ 0 w 10000"/>
                <a:gd name="T1" fmla="*/ 166 h 10000"/>
                <a:gd name="T2" fmla="*/ 199 w 10000"/>
                <a:gd name="T3" fmla="*/ 166 h 10000"/>
                <a:gd name="T4" fmla="*/ 260 w 10000"/>
                <a:gd name="T5" fmla="*/ 0 h 10000"/>
                <a:gd name="T6" fmla="*/ 321 w 10000"/>
                <a:gd name="T7" fmla="*/ 166 h 10000"/>
                <a:gd name="T8" fmla="*/ 520 w 10000"/>
                <a:gd name="T9" fmla="*/ 166 h 10000"/>
                <a:gd name="T10" fmla="*/ 359 w 10000"/>
                <a:gd name="T11" fmla="*/ 269 h 10000"/>
                <a:gd name="T12" fmla="*/ 421 w 10000"/>
                <a:gd name="T13" fmla="*/ 435 h 10000"/>
                <a:gd name="T14" fmla="*/ 260 w 10000"/>
                <a:gd name="T15" fmla="*/ 332 h 10000"/>
                <a:gd name="T16" fmla="*/ 99 w 10000"/>
                <a:gd name="T17" fmla="*/ 435 h 10000"/>
                <a:gd name="T18" fmla="*/ 161 w 10000"/>
                <a:gd name="T19" fmla="*/ 269 h 10000"/>
                <a:gd name="T20" fmla="*/ 0 w 10000"/>
                <a:gd name="T21" fmla="*/ 166 h 100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10000" h="10000">
                  <a:moveTo>
                    <a:pt x="0" y="3816"/>
                  </a:moveTo>
                  <a:lnTo>
                    <a:pt x="3827" y="3816"/>
                  </a:lnTo>
                  <a:lnTo>
                    <a:pt x="5000" y="0"/>
                  </a:lnTo>
                  <a:lnTo>
                    <a:pt x="6173" y="3816"/>
                  </a:lnTo>
                  <a:lnTo>
                    <a:pt x="10000" y="3816"/>
                  </a:lnTo>
                  <a:lnTo>
                    <a:pt x="6904" y="6184"/>
                  </a:lnTo>
                  <a:lnTo>
                    <a:pt x="8096" y="10000"/>
                  </a:lnTo>
                  <a:lnTo>
                    <a:pt x="5000" y="7632"/>
                  </a:lnTo>
                  <a:lnTo>
                    <a:pt x="1904" y="10000"/>
                  </a:lnTo>
                  <a:lnTo>
                    <a:pt x="3096" y="6184"/>
                  </a:lnTo>
                  <a:lnTo>
                    <a:pt x="0" y="3816"/>
                  </a:lnTo>
                  <a:close/>
                </a:path>
              </a:pathLst>
            </a:custGeom>
            <a:solidFill>
              <a:srgbClr val="376092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2" name="AutoShape 177"/>
            <p:cNvSpPr>
              <a:spLocks noChangeArrowheads="1"/>
            </p:cNvSpPr>
            <p:nvPr/>
          </p:nvSpPr>
          <p:spPr bwMode="auto">
            <a:xfrm>
              <a:off x="2160" y="7333"/>
              <a:ext cx="381" cy="292"/>
            </a:xfrm>
            <a:prstGeom prst="smileyFace">
              <a:avLst>
                <a:gd name="adj" fmla="val 4653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3" name="Text Box 178"/>
            <p:cNvSpPr txBox="1">
              <a:spLocks noChangeArrowheads="1"/>
            </p:cNvSpPr>
            <p:nvPr/>
          </p:nvSpPr>
          <p:spPr bwMode="auto">
            <a:xfrm>
              <a:off x="1518" y="7716"/>
              <a:ext cx="1681" cy="104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Я выполнил домашнее задание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14" name="AutoShape 179"/>
            <p:cNvSpPr>
              <a:spLocks noChangeArrowheads="1"/>
            </p:cNvSpPr>
            <p:nvPr/>
          </p:nvSpPr>
          <p:spPr bwMode="auto">
            <a:xfrm>
              <a:off x="4057" y="7333"/>
              <a:ext cx="381" cy="292"/>
            </a:xfrm>
            <a:prstGeom prst="smileyFace">
              <a:avLst>
                <a:gd name="adj" fmla="val 4653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5" name="Text Box 180"/>
            <p:cNvSpPr txBox="1">
              <a:spLocks noChangeArrowheads="1"/>
            </p:cNvSpPr>
            <p:nvPr/>
          </p:nvSpPr>
          <p:spPr bwMode="auto">
            <a:xfrm>
              <a:off x="8741" y="7716"/>
              <a:ext cx="1681" cy="104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Мне интересно</a:t>
              </a:r>
              <a:endParaRPr kumimoji="0" lang="ru-RU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на уроке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16" name="AutoShape 181"/>
            <p:cNvSpPr>
              <a:spLocks noChangeArrowheads="1"/>
            </p:cNvSpPr>
            <p:nvPr/>
          </p:nvSpPr>
          <p:spPr bwMode="auto">
            <a:xfrm>
              <a:off x="5767" y="7333"/>
              <a:ext cx="381" cy="292"/>
            </a:xfrm>
            <a:prstGeom prst="smileyFace">
              <a:avLst>
                <a:gd name="adj" fmla="val 4653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7" name="Text Box 182"/>
            <p:cNvSpPr txBox="1">
              <a:spLocks noChangeArrowheads="1"/>
            </p:cNvSpPr>
            <p:nvPr/>
          </p:nvSpPr>
          <p:spPr bwMode="auto">
            <a:xfrm>
              <a:off x="3288" y="7716"/>
              <a:ext cx="1681" cy="131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Мне понятно объяснение учителя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18" name="AutoShape 183"/>
            <p:cNvSpPr>
              <a:spLocks noChangeArrowheads="1"/>
            </p:cNvSpPr>
            <p:nvPr/>
          </p:nvSpPr>
          <p:spPr bwMode="auto">
            <a:xfrm>
              <a:off x="7603" y="7333"/>
              <a:ext cx="381" cy="292"/>
            </a:xfrm>
            <a:prstGeom prst="smileyFace">
              <a:avLst>
                <a:gd name="adj" fmla="val 4653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219" name="Text Box 184"/>
            <p:cNvSpPr txBox="1">
              <a:spLocks noChangeArrowheads="1"/>
            </p:cNvSpPr>
            <p:nvPr/>
          </p:nvSpPr>
          <p:spPr bwMode="auto">
            <a:xfrm>
              <a:off x="5049" y="7716"/>
              <a:ext cx="1681" cy="104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Я выполнил все задания на уроке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20" name="Text Box 185"/>
            <p:cNvSpPr txBox="1">
              <a:spLocks noChangeArrowheads="1"/>
            </p:cNvSpPr>
            <p:nvPr/>
          </p:nvSpPr>
          <p:spPr bwMode="auto">
            <a:xfrm>
              <a:off x="6883" y="7716"/>
              <a:ext cx="1681" cy="131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1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ea typeface="Calibri" pitchFamily="34" charset="0"/>
                  <a:cs typeface="Times New Roman" pitchFamily="18" charset="0"/>
                </a:rPr>
                <a:t>Моя работа на уроке приносит пользу всем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  <p:sp>
          <p:nvSpPr>
            <p:cNvPr id="221" name="AutoShape 186"/>
            <p:cNvSpPr>
              <a:spLocks noChangeArrowheads="1"/>
            </p:cNvSpPr>
            <p:nvPr/>
          </p:nvSpPr>
          <p:spPr bwMode="auto">
            <a:xfrm>
              <a:off x="9392" y="7333"/>
              <a:ext cx="381" cy="292"/>
            </a:xfrm>
            <a:prstGeom prst="smileyFace">
              <a:avLst>
                <a:gd name="adj" fmla="val 4653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49182" name="Rectangle 30"/>
          <p:cNvSpPr>
            <a:spLocks noChangeArrowheads="1"/>
          </p:cNvSpPr>
          <p:nvPr/>
        </p:nvSpPr>
        <p:spPr bwMode="auto">
          <a:xfrm>
            <a:off x="3286116" y="500042"/>
            <a:ext cx="3423951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305050" algn="l"/>
              </a:tabLst>
            </a:pPr>
            <a:endParaRPr kumimoji="0" lang="ru-RU" sz="1400" b="1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305050" algn="l"/>
              </a:tabLst>
            </a:pPr>
            <a:r>
              <a:rPr kumimoji="0" lang="ru-RU" sz="3200" b="1" i="0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Лист самооценки</a:t>
            </a:r>
            <a:endParaRPr kumimoji="0" lang="ru-RU" sz="3200" b="0" i="0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9183" name="Picture 31" descr="D:\рисунки на разные темы\РИСУНКИ ШКОЛЬНЫЕ\shkolnye_kartinki_9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2264" y="1357298"/>
            <a:ext cx="2071702" cy="2071702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F:\выступление на РМО\Рисунок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Рисунок 2" descr="http://yamal-obr.ru/content/yamal/pics/gallery/1110.jpg"/>
          <p:cNvPicPr/>
          <p:nvPr/>
        </p:nvPicPr>
        <p:blipFill>
          <a:blip r:embed="rId3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1857356" y="1643050"/>
            <a:ext cx="5143536" cy="2521280"/>
          </a:xfrm>
          <a:prstGeom prst="rect">
            <a:avLst/>
          </a:prstGeom>
          <a:noFill/>
          <a:ln>
            <a:noFill/>
          </a:ln>
        </p:spPr>
      </p:pic>
      <p:sp>
        <p:nvSpPr>
          <p:cNvPr id="51201" name="Rectangle 1"/>
          <p:cNvSpPr>
            <a:spLocks noChangeArrowheads="1"/>
          </p:cNvSpPr>
          <p:nvPr/>
        </p:nvSpPr>
        <p:spPr bwMode="auto">
          <a:xfrm>
            <a:off x="785786" y="785794"/>
            <a:ext cx="771527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Лист самооценки «Лесенка успеха»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214282" y="4357694"/>
            <a:ext cx="8643998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1-я ступенька – ученик не понял новое знание, ничего не запомнил, у него осталось много вопросов; с самостоятельной работой на уроке не справился;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2-я и 3-я ступеньки – у ученика остались вопросы по новой теме, в самостоятельной работе были допущены ошибки;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4-я ступенька – ученик хорошо усвоил новое знание и может его рассказать, в самостоятельной работе ошибок не допустил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F:\выступление на РМО\Рисунок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50177" name="Rectangle 1"/>
          <p:cNvSpPr>
            <a:spLocks noChangeArrowheads="1"/>
          </p:cNvSpPr>
          <p:nvPr/>
        </p:nvSpPr>
        <p:spPr bwMode="auto">
          <a:xfrm>
            <a:off x="3428992" y="4286256"/>
            <a:ext cx="2428860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Лист самооценки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0194" name="Стрелка вверх 84"/>
          <p:cNvSpPr>
            <a:spLocks noChangeArrowheads="1"/>
          </p:cNvSpPr>
          <p:nvPr/>
        </p:nvSpPr>
        <p:spPr bwMode="auto">
          <a:xfrm>
            <a:off x="857224" y="500042"/>
            <a:ext cx="485775" cy="2962275"/>
          </a:xfrm>
          <a:prstGeom prst="upArrow">
            <a:avLst>
              <a:gd name="adj1" fmla="val 50000"/>
              <a:gd name="adj2" fmla="val 152451"/>
            </a:avLst>
          </a:prstGeom>
          <a:solidFill>
            <a:srgbClr val="CCC0D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0179" name="Стрелка вверх 83"/>
          <p:cNvSpPr>
            <a:spLocks noChangeArrowheads="1"/>
          </p:cNvSpPr>
          <p:nvPr/>
        </p:nvSpPr>
        <p:spPr bwMode="auto">
          <a:xfrm>
            <a:off x="2740025" y="528638"/>
            <a:ext cx="485775" cy="2914650"/>
          </a:xfrm>
          <a:prstGeom prst="upArrow">
            <a:avLst>
              <a:gd name="adj1" fmla="val 50000"/>
              <a:gd name="adj2" fmla="val 150000"/>
            </a:avLst>
          </a:prstGeom>
          <a:solidFill>
            <a:srgbClr val="CCC0D9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eaVert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0193" name="Прямая со стрелкой 81"/>
          <p:cNvSpPr>
            <a:spLocks noChangeShapeType="1"/>
          </p:cNvSpPr>
          <p:nvPr/>
        </p:nvSpPr>
        <p:spPr bwMode="auto">
          <a:xfrm>
            <a:off x="1698625" y="1154113"/>
            <a:ext cx="20955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0180" name="Прямая со стрелкой 68"/>
          <p:cNvSpPr>
            <a:spLocks noChangeShapeType="1"/>
          </p:cNvSpPr>
          <p:nvPr/>
        </p:nvSpPr>
        <p:spPr bwMode="auto">
          <a:xfrm>
            <a:off x="1698625" y="3113088"/>
            <a:ext cx="20955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0192" name="Прямая со стрелкой 70"/>
          <p:cNvSpPr>
            <a:spLocks noChangeShapeType="1"/>
          </p:cNvSpPr>
          <p:nvPr/>
        </p:nvSpPr>
        <p:spPr bwMode="auto">
          <a:xfrm>
            <a:off x="1698625" y="2768600"/>
            <a:ext cx="20955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0181" name="Прямая со стрелкой 72"/>
          <p:cNvSpPr>
            <a:spLocks noChangeShapeType="1"/>
          </p:cNvSpPr>
          <p:nvPr/>
        </p:nvSpPr>
        <p:spPr bwMode="auto">
          <a:xfrm>
            <a:off x="1698625" y="2438400"/>
            <a:ext cx="20955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0191" name="Прямая со стрелкой 74"/>
          <p:cNvSpPr>
            <a:spLocks noChangeShapeType="1"/>
          </p:cNvSpPr>
          <p:nvPr/>
        </p:nvSpPr>
        <p:spPr bwMode="auto">
          <a:xfrm>
            <a:off x="1698625" y="2112963"/>
            <a:ext cx="20955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0182" name="Прямая со стрелкой 76"/>
          <p:cNvSpPr>
            <a:spLocks noChangeShapeType="1"/>
          </p:cNvSpPr>
          <p:nvPr/>
        </p:nvSpPr>
        <p:spPr bwMode="auto">
          <a:xfrm>
            <a:off x="1698625" y="1768475"/>
            <a:ext cx="20955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0190" name="Прямая со стрелкой 78"/>
          <p:cNvSpPr>
            <a:spLocks noChangeShapeType="1"/>
          </p:cNvSpPr>
          <p:nvPr/>
        </p:nvSpPr>
        <p:spPr bwMode="auto">
          <a:xfrm>
            <a:off x="1698625" y="1479550"/>
            <a:ext cx="20955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0183" name="Прямая со стрелкой 69"/>
          <p:cNvSpPr>
            <a:spLocks noChangeShapeType="1"/>
          </p:cNvSpPr>
          <p:nvPr/>
        </p:nvSpPr>
        <p:spPr bwMode="auto">
          <a:xfrm>
            <a:off x="3676650" y="3113088"/>
            <a:ext cx="20955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0189" name="Прямая со стрелкой 71"/>
          <p:cNvSpPr>
            <a:spLocks noChangeShapeType="1"/>
          </p:cNvSpPr>
          <p:nvPr/>
        </p:nvSpPr>
        <p:spPr bwMode="auto">
          <a:xfrm>
            <a:off x="3676650" y="2767013"/>
            <a:ext cx="20955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0184" name="Прямая со стрелкой 73"/>
          <p:cNvSpPr>
            <a:spLocks noChangeShapeType="1"/>
          </p:cNvSpPr>
          <p:nvPr/>
        </p:nvSpPr>
        <p:spPr bwMode="auto">
          <a:xfrm>
            <a:off x="3676650" y="2438400"/>
            <a:ext cx="20955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0188" name="Прямая со стрелкой 75"/>
          <p:cNvSpPr>
            <a:spLocks noChangeShapeType="1"/>
          </p:cNvSpPr>
          <p:nvPr/>
        </p:nvSpPr>
        <p:spPr bwMode="auto">
          <a:xfrm>
            <a:off x="3676650" y="2114550"/>
            <a:ext cx="20955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0185" name="Прямая со стрелкой 77"/>
          <p:cNvSpPr>
            <a:spLocks noChangeShapeType="1"/>
          </p:cNvSpPr>
          <p:nvPr/>
        </p:nvSpPr>
        <p:spPr bwMode="auto">
          <a:xfrm>
            <a:off x="3676650" y="1770063"/>
            <a:ext cx="20955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0187" name="Прямая со стрелкой 79"/>
          <p:cNvSpPr>
            <a:spLocks noChangeShapeType="1"/>
          </p:cNvSpPr>
          <p:nvPr/>
        </p:nvSpPr>
        <p:spPr bwMode="auto">
          <a:xfrm>
            <a:off x="3676650" y="1479550"/>
            <a:ext cx="20955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0186" name="Прямая со стрелкой 82"/>
          <p:cNvSpPr>
            <a:spLocks noChangeShapeType="1"/>
          </p:cNvSpPr>
          <p:nvPr/>
        </p:nvSpPr>
        <p:spPr bwMode="auto">
          <a:xfrm>
            <a:off x="3676650" y="1201738"/>
            <a:ext cx="20955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0178" name="Рисунок 22" descr="http://www.wiki.vladimir.i-edu.ru/images/d/d1/%D0%92%D0%BF%D0%B5%D1%80%D0%B5%D0%B4_%D0%BA_%D0%B7%D0%BD%D0%B0%D0%BD%D0%B8%D1%8F%D0%BC.jpg"/>
          <p:cNvPicPr>
            <a:picLocks noChangeAspect="1" noChangeArrowheads="1"/>
          </p:cNvPicPr>
          <p:nvPr/>
        </p:nvPicPr>
        <p:blipFill>
          <a:blip r:embed="rId3" r:link="rId4"/>
          <a:srcRect/>
          <a:stretch>
            <a:fillRect/>
          </a:stretch>
        </p:blipFill>
        <p:spPr bwMode="auto">
          <a:xfrm>
            <a:off x="4786313" y="714356"/>
            <a:ext cx="3680353" cy="2604757"/>
          </a:xfrm>
          <a:prstGeom prst="rect">
            <a:avLst/>
          </a:prstGeom>
          <a:noFill/>
        </p:spPr>
      </p:pic>
      <p:sp>
        <p:nvSpPr>
          <p:cNvPr id="50195" name="Rectangle 19"/>
          <p:cNvSpPr>
            <a:spLocks noChangeArrowheads="1"/>
          </p:cNvSpPr>
          <p:nvPr/>
        </p:nvSpPr>
        <p:spPr bwMode="auto">
          <a:xfrm>
            <a:off x="428596" y="4929198"/>
            <a:ext cx="850112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Ф.И. ученика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_____________________________________Класс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__________    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У каждого ученика листок с двумя шкалами.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196" name="Rectangle 20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0197" name="Rectangle 21"/>
          <p:cNvSpPr>
            <a:spLocks noChangeArrowheads="1"/>
          </p:cNvSpPr>
          <p:nvPr/>
        </p:nvSpPr>
        <p:spPr bwMode="auto">
          <a:xfrm>
            <a:off x="228600" y="4572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0198" name="Rectangle 22"/>
          <p:cNvSpPr>
            <a:spLocks noChangeArrowheads="1"/>
          </p:cNvSpPr>
          <p:nvPr/>
        </p:nvSpPr>
        <p:spPr bwMode="auto">
          <a:xfrm>
            <a:off x="357158" y="3786190"/>
            <a:ext cx="54292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Оцениваю себя </a:t>
            </a:r>
            <a:r>
              <a:rPr kumimoji="0" lang="ru-RU" b="1" i="1" u="none" strike="noStrike" cap="none" normalizeH="0" baseline="0" dirty="0" err="1" smtClean="0">
                <a:ln>
                  <a:noFill/>
                </a:ln>
                <a:solidFill>
                  <a:srgbClr val="1F497D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САМ.Оценивает</a:t>
            </a:r>
            <a:r>
              <a:rPr lang="ru-RU" b="1" i="1" dirty="0" smtClean="0">
                <a:solidFill>
                  <a:srgbClr val="1F497D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1F497D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меня УЧИТЕЛЬ.</a:t>
            </a:r>
            <a:endParaRPr kumimoji="0" lang="ru-RU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F:\выступление на РМО\Рисунок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 w="76200">
            <a:solidFill>
              <a:schemeClr val="tx1"/>
            </a:solidFill>
          </a:ln>
        </p:spPr>
      </p:pic>
      <p:sp>
        <p:nvSpPr>
          <p:cNvPr id="22540" name="Rectangle 12"/>
          <p:cNvSpPr>
            <a:spLocks noChangeArrowheads="1"/>
          </p:cNvSpPr>
          <p:nvPr/>
        </p:nvSpPr>
        <p:spPr bwMode="auto">
          <a:xfrm>
            <a:off x="1142976" y="428604"/>
            <a:ext cx="671514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ЛИСТ САМООЦЕНКИ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/>
        </p:nvGraphicFramePr>
        <p:xfrm>
          <a:off x="928663" y="1000107"/>
          <a:ext cx="7500988" cy="4992742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428627"/>
                <a:gridCol w="4523033"/>
                <a:gridCol w="849776"/>
                <a:gridCol w="849776"/>
                <a:gridCol w="849776"/>
              </a:tblGrid>
              <a:tr h="0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№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55372" marR="55372" marT="0" marB="0" anchor="ctr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/>
                        <a:t>Критерии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55372" marR="5537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Times New Roman"/>
                      </a:endParaRPr>
                    </a:p>
                  </a:txBody>
                  <a:tcPr marL="55372" marR="5537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Times New Roman"/>
                      </a:endParaRPr>
                    </a:p>
                  </a:txBody>
                  <a:tcPr marL="55372" marR="5537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Times New Roman"/>
                      </a:endParaRPr>
                    </a:p>
                  </a:txBody>
                  <a:tcPr marL="55372" marR="55372" marT="0" marB="0"/>
                </a:tc>
              </a:tr>
              <a:tr h="50318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/>
                        <a:t>Отлично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55372" marR="5537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/>
                        <a:t>Хорошо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55372" marR="5537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/>
                        <a:t>Я могу лучше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55372" marR="55372" marT="0" marB="0" anchor="ctr"/>
                </a:tc>
              </a:tr>
              <a:tr h="50318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/>
                        <a:t>1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55372" marR="5537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/>
                        <a:t>Я участвовал в формулировании проблемы, темы, цели урока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5372" marR="5537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Times New Roman"/>
                      </a:endParaRPr>
                    </a:p>
                  </a:txBody>
                  <a:tcPr marL="55372" marR="5537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55372" marR="5537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55372" marR="55372" marT="0" marB="0"/>
                </a:tc>
              </a:tr>
              <a:tr h="46293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/>
                        <a:t>2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55372" marR="5537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/>
                        <a:t>Я высказывал свои предположения по данной проблеме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5372" marR="5537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Times New Roman"/>
                      </a:endParaRPr>
                    </a:p>
                  </a:txBody>
                  <a:tcPr marL="55372" marR="5537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Times New Roman"/>
                      </a:endParaRPr>
                    </a:p>
                  </a:txBody>
                  <a:tcPr marL="55372" marR="5537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Times New Roman"/>
                      </a:endParaRPr>
                    </a:p>
                  </a:txBody>
                  <a:tcPr marL="55372" marR="55372" marT="0" marB="0"/>
                </a:tc>
              </a:tr>
              <a:tr h="46293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/>
                        <a:t>3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55372" marR="5537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/>
                        <a:t>Я участвовал в поиске информации по теме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5372" marR="5537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Times New Roman"/>
                      </a:endParaRPr>
                    </a:p>
                  </a:txBody>
                  <a:tcPr marL="55372" marR="5537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Times New Roman"/>
                      </a:endParaRPr>
                    </a:p>
                  </a:txBody>
                  <a:tcPr marL="55372" marR="5537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Times New Roman"/>
                      </a:endParaRPr>
                    </a:p>
                  </a:txBody>
                  <a:tcPr marL="55372" marR="55372" marT="0" marB="0"/>
                </a:tc>
              </a:tr>
              <a:tr h="46293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/>
                        <a:t>4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55372" marR="5537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/>
                        <a:t>Я помогал делать вводы и заключения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5372" marR="5537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Times New Roman"/>
                      </a:endParaRPr>
                    </a:p>
                  </a:txBody>
                  <a:tcPr marL="55372" marR="5537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Times New Roman"/>
                      </a:endParaRPr>
                    </a:p>
                  </a:txBody>
                  <a:tcPr marL="55372" marR="5537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800" dirty="0">
                        <a:latin typeface="Times New Roman"/>
                        <a:ea typeface="Times New Roman"/>
                      </a:endParaRPr>
                    </a:p>
                  </a:txBody>
                  <a:tcPr marL="55372" marR="55372" marT="0" marB="0"/>
                </a:tc>
              </a:tr>
              <a:tr h="46293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/>
                        <a:t>5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55372" marR="5537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/>
                        <a:t>Я помогал своей паре в выборе правильных решений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5372" marR="5537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Times New Roman"/>
                      </a:endParaRPr>
                    </a:p>
                  </a:txBody>
                  <a:tcPr marL="55372" marR="5537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Times New Roman"/>
                      </a:endParaRPr>
                    </a:p>
                  </a:txBody>
                  <a:tcPr marL="55372" marR="5537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800" dirty="0">
                        <a:latin typeface="Times New Roman"/>
                        <a:ea typeface="Times New Roman"/>
                      </a:endParaRPr>
                    </a:p>
                  </a:txBody>
                  <a:tcPr marL="55372" marR="55372" marT="0" marB="0"/>
                </a:tc>
              </a:tr>
              <a:tr h="50318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/>
                        <a:t>6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55372" marR="5537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/>
                        <a:t>Я с уважением выслушивал предположения и идеи своих одноклассников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5372" marR="5537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Times New Roman"/>
                      </a:endParaRPr>
                    </a:p>
                  </a:txBody>
                  <a:tcPr marL="55372" marR="5537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Times New Roman"/>
                      </a:endParaRPr>
                    </a:p>
                  </a:txBody>
                  <a:tcPr marL="55372" marR="5537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Times New Roman"/>
                      </a:endParaRPr>
                    </a:p>
                  </a:txBody>
                  <a:tcPr marL="55372" marR="55372" marT="0" marB="0"/>
                </a:tc>
              </a:tr>
              <a:tr h="50318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/>
                        <a:t>7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55372" marR="5537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/>
                        <a:t>У меня не возникло трудностей с составлением схемы правила и алгоритма работы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5372" marR="5537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Times New Roman"/>
                      </a:endParaRPr>
                    </a:p>
                  </a:txBody>
                  <a:tcPr marL="55372" marR="5537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Times New Roman"/>
                      </a:endParaRPr>
                    </a:p>
                  </a:txBody>
                  <a:tcPr marL="55372" marR="5537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Times New Roman"/>
                      </a:endParaRPr>
                    </a:p>
                  </a:txBody>
                  <a:tcPr marL="55372" marR="55372" marT="0" marB="0"/>
                </a:tc>
              </a:tr>
              <a:tr h="50318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/>
                        <a:t>8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55372" marR="5537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/>
                        <a:t>Я понял тему урока и смогу рассказать ее друзьям и родителям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5372" marR="5537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Times New Roman"/>
                      </a:endParaRPr>
                    </a:p>
                  </a:txBody>
                  <a:tcPr marL="55372" marR="5537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Times New Roman"/>
                      </a:endParaRPr>
                    </a:p>
                  </a:txBody>
                  <a:tcPr marL="55372" marR="5537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Times New Roman"/>
                      </a:endParaRPr>
                    </a:p>
                  </a:txBody>
                  <a:tcPr marL="55372" marR="55372" marT="0" marB="0"/>
                </a:tc>
              </a:tr>
              <a:tr h="50318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/>
                        <a:t>9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55372" marR="55372" marT="0" marB="0"/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/>
                        <a:t>Я смогу применить полученные знания в самостоятельной работе</a:t>
                      </a:r>
                      <a:endParaRPr lang="ru-RU" sz="1200" dirty="0">
                        <a:latin typeface="Times New Roman"/>
                        <a:ea typeface="Times New Roman"/>
                      </a:endParaRPr>
                    </a:p>
                  </a:txBody>
                  <a:tcPr marL="55372" marR="55372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Times New Roman"/>
                      </a:endParaRPr>
                    </a:p>
                  </a:txBody>
                  <a:tcPr marL="55372" marR="5537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800">
                        <a:latin typeface="Times New Roman"/>
                        <a:ea typeface="Times New Roman"/>
                      </a:endParaRPr>
                    </a:p>
                  </a:txBody>
                  <a:tcPr marL="55372" marR="55372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800" dirty="0">
                        <a:latin typeface="Times New Roman"/>
                        <a:ea typeface="Times New Roman"/>
                      </a:endParaRPr>
                    </a:p>
                  </a:txBody>
                  <a:tcPr marL="55372" marR="55372" marT="0" marB="0"/>
                </a:tc>
              </a:tr>
            </a:tbl>
          </a:graphicData>
        </a:graphic>
      </p:graphicFrame>
      <p:pic>
        <p:nvPicPr>
          <p:cNvPr id="22543" name="Picture 15" descr="Big_Smile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22" y="1643050"/>
            <a:ext cx="647700" cy="428625"/>
          </a:xfrm>
          <a:prstGeom prst="rect">
            <a:avLst/>
          </a:prstGeom>
          <a:noFill/>
        </p:spPr>
      </p:pic>
      <p:pic>
        <p:nvPicPr>
          <p:cNvPr id="22542" name="Picture 14" descr="Big_Smile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29454" y="1643050"/>
            <a:ext cx="542925" cy="447675"/>
          </a:xfrm>
          <a:prstGeom prst="rect">
            <a:avLst/>
          </a:prstGeom>
          <a:noFill/>
        </p:spPr>
      </p:pic>
      <p:pic>
        <p:nvPicPr>
          <p:cNvPr id="22541" name="Picture 13" descr="Big_Smiles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715272" y="1643050"/>
            <a:ext cx="542925" cy="447675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F:\выступление на РМО\Рисунок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928661" y="1357300"/>
          <a:ext cx="6429420" cy="5046571"/>
        </p:xfrm>
        <a:graphic>
          <a:graphicData uri="http://schemas.openxmlformats.org/drawingml/2006/table">
            <a:tbl>
              <a:tblPr>
                <a:tableStyleId>{5DA37D80-6434-44D0-A028-1B22A696006F}</a:tableStyleId>
              </a:tblPr>
              <a:tblGrid>
                <a:gridCol w="1285884"/>
                <a:gridCol w="1285884"/>
                <a:gridCol w="1285884"/>
                <a:gridCol w="1285884"/>
                <a:gridCol w="1285884"/>
              </a:tblGrid>
              <a:tr h="3929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Утверждение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09" marR="530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Полностью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/>
                        <a:t>согласен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09" marR="530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Частично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согласен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09" marR="530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Не согласен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09" marR="530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/>
                        <a:t>Затрудняюсь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/>
                        <a:t>ответить</a:t>
                      </a:r>
                      <a:endParaRPr lang="ru-RU" sz="9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09" marR="53009" marT="0" marB="0"/>
                </a:tc>
              </a:tr>
              <a:tr h="7857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Я в полной мере участвую в выполнении всех заданий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09" marR="530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009" marR="530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009" marR="530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009" marR="530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009" marR="53009" marT="0" marB="0"/>
                </a:tc>
              </a:tr>
              <a:tr h="7473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При разногласиях я принимаю другое решение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09" marR="530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009" marR="530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009" marR="530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009" marR="530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009" marR="53009" marT="0" marB="0"/>
                </a:tc>
              </a:tr>
              <a:tr h="7473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Большинство решений предложено мной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09" marR="530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009" marR="530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009" marR="530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009" marR="530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009" marR="53009" marT="0" marB="0"/>
                </a:tc>
              </a:tr>
              <a:tr h="9342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Если не согласен, я не спорю, предлагаю другое решение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09" marR="530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009" marR="530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009" marR="530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009" marR="530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009" marR="53009" marT="0" marB="0"/>
                </a:tc>
              </a:tr>
              <a:tr h="5893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Работать в паре труднее, чем одному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09" marR="530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009" marR="530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009" marR="530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009" marR="530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009" marR="53009" marT="0" marB="0"/>
                </a:tc>
              </a:tr>
              <a:tr h="5893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/>
                        <a:t>Мне интереснее и полезнее работать в паре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3009" marR="530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009" marR="530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009" marR="530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009" marR="5300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3009" marR="53009" marT="0" marB="0"/>
                </a:tc>
              </a:tr>
            </a:tbl>
          </a:graphicData>
        </a:graphic>
      </p:graphicFrame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1357290" y="500042"/>
            <a:ext cx="692948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25780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Лист самооценки работы в паре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49263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25780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Оцени свою работу в паре: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80" name="Picture 4" descr="D:\рисунки на разные темы\РИСУНКИ ШКОЛЬНЫЕ\shkolnye_kartinki_49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29520" y="2857496"/>
            <a:ext cx="1428760" cy="186532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F:\выступление на РМО\Рисунок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32770" name="WordArt 2"/>
          <p:cNvSpPr>
            <a:spLocks noChangeArrowheads="1" noChangeShapeType="1" noTextEdit="1"/>
          </p:cNvSpPr>
          <p:nvPr/>
        </p:nvSpPr>
        <p:spPr bwMode="auto">
          <a:xfrm>
            <a:off x="1403350" y="260350"/>
            <a:ext cx="6248400" cy="24225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endParaRPr lang="ru-RU" sz="3600" b="1" i="1" kern="10" spc="720" dirty="0">
              <a:ln w="9525">
                <a:solidFill>
                  <a:srgbClr val="0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lin ang="0" scaled="1"/>
              </a:gradFill>
              <a:latin typeface="Bookman Old Style"/>
            </a:endParaRPr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571472" y="3143248"/>
            <a:ext cx="8572528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42910" y="571480"/>
            <a:ext cx="7858180" cy="258532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101600">
                    <a:srgbClr val="FFFF00">
                      <a:alpha val="60000"/>
                    </a:srgb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Самая главная задача ФГОС – научить ученика учиться.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101600">
                  <a:srgbClr val="FFFF00">
                    <a:alpha val="60000"/>
                  </a:srgb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6" name="Picture 2" descr="D:\рисунки на разные темы\рисунки школа\photos0-800x600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0298" y="3232526"/>
            <a:ext cx="4429156" cy="33218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F:\выступление на РМО\Рисунок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32770" name="WordArt 2"/>
          <p:cNvSpPr>
            <a:spLocks noChangeArrowheads="1" noChangeShapeType="1" noTextEdit="1"/>
          </p:cNvSpPr>
          <p:nvPr/>
        </p:nvSpPr>
        <p:spPr bwMode="auto">
          <a:xfrm>
            <a:off x="1403350" y="260350"/>
            <a:ext cx="6248400" cy="24225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b="1" i="1" kern="10" spc="72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Bookman Old Style"/>
              </a:rPr>
              <a:t>Творческих успехов </a:t>
            </a:r>
          </a:p>
          <a:p>
            <a:pPr algn="ctr" rtl="0"/>
            <a:r>
              <a:rPr lang="ru-RU" sz="3600" b="1" i="1" kern="10" spc="72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Bookman Old Style"/>
              </a:rPr>
              <a:t>в воспитании и социализации</a:t>
            </a:r>
          </a:p>
          <a:p>
            <a:pPr algn="ctr" rtl="0"/>
            <a:r>
              <a:rPr lang="ru-RU" sz="3600" b="1" i="1" kern="10" spc="72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Bookman Old Style"/>
              </a:rPr>
              <a:t> подрастающего поколения!</a:t>
            </a:r>
            <a:endParaRPr lang="ru-RU" sz="3600" b="1" i="1" kern="10" spc="720">
              <a:ln w="9525">
                <a:solidFill>
                  <a:srgbClr val="0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lin ang="0" scaled="1"/>
              </a:gradFill>
              <a:latin typeface="Bookman Old Style"/>
            </a:endParaRPr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571472" y="3143248"/>
            <a:ext cx="8572528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32773" name="Picture 5" descr="D:\рисунки на разные темы\рисунки\realizuemye-v-dou-programmy_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71736" y="2500306"/>
            <a:ext cx="4106478" cy="4187331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F:\выступление на РМО\Рисунок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3357554" y="357166"/>
            <a:ext cx="228601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</a:rPr>
              <a:t>Трудности: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074" name="AutoShape 8"/>
          <p:cNvSpPr>
            <a:spLocks noChangeArrowheads="1"/>
          </p:cNvSpPr>
          <p:nvPr/>
        </p:nvSpPr>
        <p:spPr bwMode="auto">
          <a:xfrm rot="10800000">
            <a:off x="2571736" y="1571612"/>
            <a:ext cx="4535488" cy="3786214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2160 w 21600"/>
              <a:gd name="T13" fmla="*/ 12343 h 21600"/>
              <a:gd name="T14" fmla="*/ 19440 w 21600"/>
              <a:gd name="T15" fmla="*/ 18514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00" y="0"/>
                </a:moveTo>
                <a:lnTo>
                  <a:pt x="6480" y="6171"/>
                </a:lnTo>
                <a:lnTo>
                  <a:pt x="8640" y="6171"/>
                </a:lnTo>
                <a:lnTo>
                  <a:pt x="8640" y="12343"/>
                </a:lnTo>
                <a:lnTo>
                  <a:pt x="4320" y="12343"/>
                </a:lnTo>
                <a:lnTo>
                  <a:pt x="4320" y="9257"/>
                </a:lnTo>
                <a:lnTo>
                  <a:pt x="0" y="15429"/>
                </a:lnTo>
                <a:lnTo>
                  <a:pt x="4320" y="21600"/>
                </a:lnTo>
                <a:lnTo>
                  <a:pt x="4320" y="18514"/>
                </a:lnTo>
                <a:lnTo>
                  <a:pt x="17280" y="18514"/>
                </a:lnTo>
                <a:lnTo>
                  <a:pt x="17280" y="21600"/>
                </a:lnTo>
                <a:lnTo>
                  <a:pt x="21600" y="15429"/>
                </a:lnTo>
                <a:lnTo>
                  <a:pt x="17280" y="9257"/>
                </a:lnTo>
                <a:lnTo>
                  <a:pt x="17280" y="12343"/>
                </a:lnTo>
                <a:lnTo>
                  <a:pt x="12960" y="12343"/>
                </a:lnTo>
                <a:lnTo>
                  <a:pt x="12960" y="6171"/>
                </a:lnTo>
                <a:lnTo>
                  <a:pt x="15120" y="6171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2571736" y="2071678"/>
            <a:ext cx="4286280" cy="1489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</a:rPr>
              <a:t>Системно-деятельностный</a:t>
            </a: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</a:rPr>
              <a:t> </a:t>
            </a:r>
          </a:p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Times New Roman" pitchFamily="18" charset="0"/>
              </a:rPr>
              <a:t>подход</a:t>
            </a:r>
            <a:endParaRPr kumimoji="1" lang="ru-RU" sz="2800" b="1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0" y="857232"/>
            <a:ext cx="3214678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Смещение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акцентов преподавания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на формирование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УУД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6858016" y="2071678"/>
            <a:ext cx="2071670" cy="1354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ru-RU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Старый опыт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2000232" y="5214950"/>
            <a:ext cx="5715040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ru-RU" sz="40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Times New Roman" pitchFamily="18" charset="0"/>
              </a:rPr>
              <a:t>ПЕРЕОСМЫСЛЕНИЕ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2" name="Picture 1" descr="fgosn_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86578" y="428604"/>
            <a:ext cx="1416362" cy="1714488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F:\выступление на РМО\Рисунок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428596" y="642918"/>
            <a:ext cx="8286808" cy="2215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 условиях применения </a:t>
            </a:r>
            <a:r>
              <a:rPr kumimoji="1" lang="ru-RU" sz="2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деятельностного</a:t>
            </a:r>
            <a:r>
              <a:rPr kumimoji="1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метода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отношение школьников к миру всё чаще не укладывается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в привычную схему «знаю - не знаю», «умею - не умею»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и сменяется параметрами  </a:t>
            </a:r>
            <a:r>
              <a:rPr kumimoji="1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«ищу и нахожу»,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«думаю и узнаю», «пробую и делаю</a:t>
            </a:r>
            <a:r>
              <a:rPr kumimoji="1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» </a:t>
            </a:r>
            <a:endParaRPr kumimoji="1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4" name="Picture 4" descr="картинака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78" y="2714620"/>
            <a:ext cx="2857520" cy="3769271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F:\выступление на РМО\Рисунок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1643042" y="428604"/>
            <a:ext cx="385762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1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</a:rPr>
              <a:t>В реальности</a:t>
            </a:r>
            <a:r>
              <a:rPr kumimoji="0" lang="ru-RU" sz="40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Times New Roman" pitchFamily="18" charset="0"/>
              </a:rPr>
              <a:t>:</a:t>
            </a: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26980" name="Cloud"/>
          <p:cNvSpPr>
            <a:spLocks noChangeAspect="1" noEditPoints="1" noChangeArrowheads="1"/>
          </p:cNvSpPr>
          <p:nvPr/>
        </p:nvSpPr>
        <p:spPr bwMode="auto">
          <a:xfrm>
            <a:off x="5572132" y="183377"/>
            <a:ext cx="2967031" cy="1988323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00B0F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</a:rPr>
              <a:t>БОЯЗНЬ ОШИБОК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285720" y="2000240"/>
            <a:ext cx="8858280" cy="3367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itchFamily="2" charset="2"/>
              <a:buChar char="ü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неготовность ученика (привычка к деятельности по алгоритму, пассивность, «леность ума»)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itchFamily="2" charset="2"/>
              <a:buChar char="ü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ограниченность времени урока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itchFamily="2" charset="2"/>
              <a:buChar char="ü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рамки старой системы промежуточного и итогового контроля всех уровней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SzPct val="90000"/>
              <a:buFont typeface="Wingdings" pitchFamily="2" charset="2"/>
              <a:buChar char="ü"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неготовность учителя (желание подсказать)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F:\выступление на РМО\Рисунок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35841" name="Rectangle 1"/>
          <p:cNvSpPr>
            <a:spLocks noChangeArrowheads="1"/>
          </p:cNvSpPr>
          <p:nvPr/>
        </p:nvSpPr>
        <p:spPr bwMode="auto">
          <a:xfrm>
            <a:off x="1285852" y="642919"/>
            <a:ext cx="6929486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cs typeface="Times New Roman" pitchFamily="18" charset="0"/>
              </a:rPr>
              <a:t>Цели </a:t>
            </a:r>
            <a:r>
              <a:rPr kumimoji="0" lang="ru-RU" sz="40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образования</a:t>
            </a:r>
            <a:r>
              <a:rPr kumimoji="0" lang="ru-RU" sz="40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cs typeface="Times New Roman" pitchFamily="18" charset="0"/>
              </a:rPr>
              <a:t> XXI века: </a:t>
            </a:r>
            <a:br>
              <a:rPr kumimoji="0" lang="ru-RU" sz="40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endParaRPr kumimoji="0" lang="ru-RU" sz="4000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</a:endParaRPr>
          </a:p>
        </p:txBody>
      </p:sp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3714744" y="1714488"/>
            <a:ext cx="5072066" cy="26345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Char char="§"/>
              <a:tabLst/>
            </a:pP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  уметь жить;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Char char="§"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  </a:t>
            </a: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уметь работать;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Char char="§"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  </a:t>
            </a: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уметь жить вместе;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itchFamily="2" charset="2"/>
              <a:buChar char="§"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  </a:t>
            </a: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уметь учиться. 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35843" name="Picture 3" descr="D:\рисунки на разные темы\рисунки школа\1441445639_c04d87aa8933a07fbb7fb4cbd401ad43_xl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1714488"/>
            <a:ext cx="3700047" cy="4581529"/>
          </a:xfrm>
          <a:prstGeom prst="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F:\выступление на РМО\Рисунок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285720" y="714356"/>
            <a:ext cx="8429684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Результат образования - это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</a:rPr>
              <a:t>не только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знания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</a:rPr>
              <a:t>по конкретным дисциплинам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19859"/>
                </a:solidFill>
                <a:effectLst/>
                <a:latin typeface="Arial" pitchFamily="34" charset="0"/>
              </a:rPr>
              <a:t>,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но и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</a:rPr>
              <a:t>умение применять их в повседневной жизни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, использовать в дальнейшем обучении. Ученик должен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</a:rPr>
              <a:t>обладать целостным социально-ориентированным взглядом на мир 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rPr>
              <a:t>в его единстве и разнообразии природы, народов, культур, религий.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27650" name="Picture 2" descr="D:\рисунки на разные темы\рисунки школа\header-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0298" y="4429132"/>
            <a:ext cx="6143668" cy="1857387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F:\выступление на РМО\Рисунок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500166" y="428604"/>
            <a:ext cx="6137065" cy="584775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ru-RU" sz="3200" b="1" dirty="0" smtClean="0">
                <a:ln>
                  <a:solidFill>
                    <a:srgbClr val="00B050"/>
                  </a:solidFill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Современный  ученик – кто он?</a:t>
            </a:r>
            <a:endParaRPr lang="ru-RU" sz="3200" b="1" dirty="0">
              <a:ln>
                <a:solidFill>
                  <a:srgbClr val="00B050"/>
                </a:solidFill>
              </a:ln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1571612"/>
            <a:ext cx="857256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Ученик – </a:t>
            </a: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субъект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т.е. хозяин своей деятельности.</a:t>
            </a:r>
          </a:p>
          <a:p>
            <a:pPr>
              <a:buNone/>
            </a:pPr>
            <a:endParaRPr lang="ru-RU" sz="32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Сам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ставит цели</a:t>
            </a:r>
          </a:p>
          <a:p>
            <a:pPr>
              <a:buFont typeface="Wingdings" pitchFamily="2" charset="2"/>
              <a:buChar char="v"/>
            </a:pP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Сам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решает задачи урока</a:t>
            </a:r>
          </a:p>
          <a:p>
            <a:pPr>
              <a:buFont typeface="Wingdings" pitchFamily="2" charset="2"/>
              <a:buChar char="v"/>
            </a:pPr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Сам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делает выводы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1" name="Picture 1" descr="D:\рисунки на разные темы\рисунки школа\pervoklassnica-za-partoi_hdnx83qy2r7icxm34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3857628"/>
            <a:ext cx="3892455" cy="2428892"/>
          </a:xfrm>
          <a:prstGeom prst="rect">
            <a:avLst/>
          </a:prstGeom>
          <a:noFill/>
          <a:effectLst>
            <a:softEdge rad="317500"/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487</TotalTime>
  <Words>1338</Words>
  <PresentationFormat>Экран (4:3)</PresentationFormat>
  <Paragraphs>247</Paragraphs>
  <Slides>37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Admin</cp:lastModifiedBy>
  <cp:revision>52</cp:revision>
  <dcterms:modified xsi:type="dcterms:W3CDTF">2015-12-05T16:04:43Z</dcterms:modified>
</cp:coreProperties>
</file>